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8" r:id="rId20"/>
    <p:sldId id="274" r:id="rId21"/>
    <p:sldId id="275" r:id="rId22"/>
    <p:sldId id="276" r:id="rId23"/>
    <p:sldId id="287" r:id="rId24"/>
    <p:sldId id="279" r:id="rId25"/>
    <p:sldId id="281" r:id="rId26"/>
    <p:sldId id="282" r:id="rId27"/>
    <p:sldId id="283" r:id="rId28"/>
    <p:sldId id="295" r:id="rId29"/>
    <p:sldId id="280" r:id="rId30"/>
    <p:sldId id="284" r:id="rId31"/>
    <p:sldId id="285" r:id="rId32"/>
    <p:sldId id="286" r:id="rId33"/>
    <p:sldId id="296" r:id="rId34"/>
    <p:sldId id="288" r:id="rId35"/>
    <p:sldId id="289" r:id="rId36"/>
    <p:sldId id="290" r:id="rId37"/>
    <p:sldId id="291" r:id="rId38"/>
    <p:sldId id="292" r:id="rId39"/>
    <p:sldId id="293" r:id="rId40"/>
    <p:sldId id="29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8"/>
    <p:restoredTop sz="94713"/>
  </p:normalViewPr>
  <p:slideViewPr>
    <p:cSldViewPr snapToGrid="0" snapToObjects="1">
      <p:cViewPr varScale="1">
        <p:scale>
          <a:sx n="114" d="100"/>
          <a:sy n="114" d="100"/>
        </p:scale>
        <p:origin x="176"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3343A9-6D66-479D-99CB-BFA8570499B9}"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CBE87C44-7FF0-4516-909F-C47437ABC8F1}">
      <dgm:prSet/>
      <dgm:spPr/>
      <dgm:t>
        <a:bodyPr/>
        <a:lstStyle/>
        <a:p>
          <a:pPr>
            <a:lnSpc>
              <a:spcPct val="100000"/>
            </a:lnSpc>
          </a:pPr>
          <a:r>
            <a:rPr lang="en-US" dirty="0"/>
            <a:t>Our main objectives are: </a:t>
          </a:r>
        </a:p>
      </dgm:t>
    </dgm:pt>
    <dgm:pt modelId="{E11E149B-4B98-4873-AEEE-171910C6C463}" type="parTrans" cxnId="{4F5DDC09-7DA8-4C8A-995A-9A7E6DF0E42E}">
      <dgm:prSet/>
      <dgm:spPr/>
      <dgm:t>
        <a:bodyPr/>
        <a:lstStyle/>
        <a:p>
          <a:endParaRPr lang="en-US"/>
        </a:p>
      </dgm:t>
    </dgm:pt>
    <dgm:pt modelId="{D3FF2E4C-D6DA-4289-AF41-DAC5F1DF90A8}" type="sibTrans" cxnId="{4F5DDC09-7DA8-4C8A-995A-9A7E6DF0E42E}">
      <dgm:prSet/>
      <dgm:spPr/>
      <dgm:t>
        <a:bodyPr/>
        <a:lstStyle/>
        <a:p>
          <a:pPr>
            <a:lnSpc>
              <a:spcPct val="100000"/>
            </a:lnSpc>
          </a:pPr>
          <a:endParaRPr lang="en-US"/>
        </a:p>
      </dgm:t>
    </dgm:pt>
    <dgm:pt modelId="{EC352A35-6BC6-44E0-A30A-4B7266E37260}">
      <dgm:prSet/>
      <dgm:spPr/>
      <dgm:t>
        <a:bodyPr/>
        <a:lstStyle/>
        <a:p>
          <a:pPr>
            <a:lnSpc>
              <a:spcPct val="100000"/>
            </a:lnSpc>
          </a:pPr>
          <a:r>
            <a:rPr lang="en-US"/>
            <a:t>What is the time consumed by GPUs on 64, 128 and 256 batch size of images?</a:t>
          </a:r>
        </a:p>
      </dgm:t>
    </dgm:pt>
    <dgm:pt modelId="{810FFEF5-ADC9-40D4-B875-FB5DA37C06E2}" type="parTrans" cxnId="{8FF911DD-3326-4BC2-87E9-E7DF9BC6F632}">
      <dgm:prSet/>
      <dgm:spPr/>
      <dgm:t>
        <a:bodyPr/>
        <a:lstStyle/>
        <a:p>
          <a:endParaRPr lang="en-US"/>
        </a:p>
      </dgm:t>
    </dgm:pt>
    <dgm:pt modelId="{ED8661F0-B008-4E46-ABB9-5E19378A3661}" type="sibTrans" cxnId="{8FF911DD-3326-4BC2-87E9-E7DF9BC6F632}">
      <dgm:prSet/>
      <dgm:spPr/>
      <dgm:t>
        <a:bodyPr/>
        <a:lstStyle/>
        <a:p>
          <a:pPr>
            <a:lnSpc>
              <a:spcPct val="100000"/>
            </a:lnSpc>
          </a:pPr>
          <a:endParaRPr lang="en-US"/>
        </a:p>
      </dgm:t>
    </dgm:pt>
    <dgm:pt modelId="{6499B837-1DA1-4BD1-8702-6B9ADE311F87}">
      <dgm:prSet/>
      <dgm:spPr/>
      <dgm:t>
        <a:bodyPr/>
        <a:lstStyle/>
        <a:p>
          <a:pPr>
            <a:lnSpc>
              <a:spcPct val="100000"/>
            </a:lnSpc>
          </a:pPr>
          <a:r>
            <a:rPr lang="en-US"/>
            <a:t>What is the memory consumption of the GPUs with specific batch sizes?</a:t>
          </a:r>
        </a:p>
      </dgm:t>
    </dgm:pt>
    <dgm:pt modelId="{12EEC9FD-F7EB-4EB8-89FB-5D7CE3D69CAF}" type="parTrans" cxnId="{EA90034A-FA20-44BC-85B2-3DED86BD4264}">
      <dgm:prSet/>
      <dgm:spPr/>
      <dgm:t>
        <a:bodyPr/>
        <a:lstStyle/>
        <a:p>
          <a:endParaRPr lang="en-US"/>
        </a:p>
      </dgm:t>
    </dgm:pt>
    <dgm:pt modelId="{513D3264-641A-4D0E-BDD6-2A80C738AD79}" type="sibTrans" cxnId="{EA90034A-FA20-44BC-85B2-3DED86BD4264}">
      <dgm:prSet/>
      <dgm:spPr/>
      <dgm:t>
        <a:bodyPr/>
        <a:lstStyle/>
        <a:p>
          <a:pPr>
            <a:lnSpc>
              <a:spcPct val="100000"/>
            </a:lnSpc>
          </a:pPr>
          <a:endParaRPr lang="en-US"/>
        </a:p>
      </dgm:t>
    </dgm:pt>
    <dgm:pt modelId="{A141896F-A117-4464-B642-14CCC8C2FBD9}">
      <dgm:prSet/>
      <dgm:spPr/>
      <dgm:t>
        <a:bodyPr/>
        <a:lstStyle/>
        <a:p>
          <a:pPr>
            <a:lnSpc>
              <a:spcPct val="100000"/>
            </a:lnSpc>
          </a:pPr>
          <a:r>
            <a:rPr lang="en-US"/>
            <a:t>Reasonable tradeoff in performance time and batch size by finding an optimal number of GPU and data batches.</a:t>
          </a:r>
        </a:p>
      </dgm:t>
    </dgm:pt>
    <dgm:pt modelId="{13872835-CD02-4E6A-B134-05572698978E}" type="parTrans" cxnId="{2BED1118-4136-43FC-B105-4E59F7F5B99B}">
      <dgm:prSet/>
      <dgm:spPr/>
      <dgm:t>
        <a:bodyPr/>
        <a:lstStyle/>
        <a:p>
          <a:endParaRPr lang="en-US"/>
        </a:p>
      </dgm:t>
    </dgm:pt>
    <dgm:pt modelId="{FCD6805E-57D1-4570-A27B-C69BA19E962D}" type="sibTrans" cxnId="{2BED1118-4136-43FC-B105-4E59F7F5B99B}">
      <dgm:prSet/>
      <dgm:spPr/>
      <dgm:t>
        <a:bodyPr/>
        <a:lstStyle/>
        <a:p>
          <a:endParaRPr lang="en-US"/>
        </a:p>
      </dgm:t>
    </dgm:pt>
    <dgm:pt modelId="{0EE05A5A-9D99-41ED-8061-81C76608E757}" type="pres">
      <dgm:prSet presAssocID="{A03343A9-6D66-479D-99CB-BFA8570499B9}" presName="root" presStyleCnt="0">
        <dgm:presLayoutVars>
          <dgm:dir/>
          <dgm:resizeHandles val="exact"/>
        </dgm:presLayoutVars>
      </dgm:prSet>
      <dgm:spPr/>
    </dgm:pt>
    <dgm:pt modelId="{19CF9139-0FA3-43EF-ADB7-C3DF537D78D8}" type="pres">
      <dgm:prSet presAssocID="{CBE87C44-7FF0-4516-909F-C47437ABC8F1}" presName="compNode" presStyleCnt="0"/>
      <dgm:spPr/>
    </dgm:pt>
    <dgm:pt modelId="{2769D8FE-26B6-4303-AEEF-29663609F95F}" type="pres">
      <dgm:prSet presAssocID="{CBE87C44-7FF0-4516-909F-C47437ABC8F1}" presName="bgRect" presStyleLbl="bgShp" presStyleIdx="0" presStyleCnt="4"/>
      <dgm:spPr/>
    </dgm:pt>
    <dgm:pt modelId="{1976281A-BEA7-4D35-808F-045AF6D3BF65}" type="pres">
      <dgm:prSet presAssocID="{CBE87C44-7FF0-4516-909F-C47437ABC8F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4BDE5BEA-469F-4805-A1E5-D59E10FBBC73}" type="pres">
      <dgm:prSet presAssocID="{CBE87C44-7FF0-4516-909F-C47437ABC8F1}" presName="spaceRect" presStyleCnt="0"/>
      <dgm:spPr/>
    </dgm:pt>
    <dgm:pt modelId="{B626F953-362A-4261-9392-A90323C6625B}" type="pres">
      <dgm:prSet presAssocID="{CBE87C44-7FF0-4516-909F-C47437ABC8F1}" presName="parTx" presStyleLbl="revTx" presStyleIdx="0" presStyleCnt="4">
        <dgm:presLayoutVars>
          <dgm:chMax val="0"/>
          <dgm:chPref val="0"/>
        </dgm:presLayoutVars>
      </dgm:prSet>
      <dgm:spPr/>
    </dgm:pt>
    <dgm:pt modelId="{371AA1C7-EAEE-45E0-90D3-13CFA92DAD5D}" type="pres">
      <dgm:prSet presAssocID="{D3FF2E4C-D6DA-4289-AF41-DAC5F1DF90A8}" presName="sibTrans" presStyleCnt="0"/>
      <dgm:spPr/>
    </dgm:pt>
    <dgm:pt modelId="{DB07C99D-B669-4C64-84E3-033991F6A92F}" type="pres">
      <dgm:prSet presAssocID="{EC352A35-6BC6-44E0-A30A-4B7266E37260}" presName="compNode" presStyleCnt="0"/>
      <dgm:spPr/>
    </dgm:pt>
    <dgm:pt modelId="{CB10450E-6CD0-47FA-8CA8-EE2A1ECF76FA}" type="pres">
      <dgm:prSet presAssocID="{EC352A35-6BC6-44E0-A30A-4B7266E37260}" presName="bgRect" presStyleLbl="bgShp" presStyleIdx="1" presStyleCnt="4"/>
      <dgm:spPr/>
    </dgm:pt>
    <dgm:pt modelId="{6CD5AE5C-2E77-47FA-B7A9-624BAB4DB9AC}" type="pres">
      <dgm:prSet presAssocID="{EC352A35-6BC6-44E0-A30A-4B7266E3726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E6ED31C-57D9-4A2D-9F9B-B1528FB43331}" type="pres">
      <dgm:prSet presAssocID="{EC352A35-6BC6-44E0-A30A-4B7266E37260}" presName="spaceRect" presStyleCnt="0"/>
      <dgm:spPr/>
    </dgm:pt>
    <dgm:pt modelId="{C393D9B5-2718-4659-8814-603ED4532C65}" type="pres">
      <dgm:prSet presAssocID="{EC352A35-6BC6-44E0-A30A-4B7266E37260}" presName="parTx" presStyleLbl="revTx" presStyleIdx="1" presStyleCnt="4">
        <dgm:presLayoutVars>
          <dgm:chMax val="0"/>
          <dgm:chPref val="0"/>
        </dgm:presLayoutVars>
      </dgm:prSet>
      <dgm:spPr/>
    </dgm:pt>
    <dgm:pt modelId="{F280941A-0D67-4732-8367-6DCF1B38C3DC}" type="pres">
      <dgm:prSet presAssocID="{ED8661F0-B008-4E46-ABB9-5E19378A3661}" presName="sibTrans" presStyleCnt="0"/>
      <dgm:spPr/>
    </dgm:pt>
    <dgm:pt modelId="{EE80285C-9995-45CF-BB04-4396FDC249D2}" type="pres">
      <dgm:prSet presAssocID="{6499B837-1DA1-4BD1-8702-6B9ADE311F87}" presName="compNode" presStyleCnt="0"/>
      <dgm:spPr/>
    </dgm:pt>
    <dgm:pt modelId="{CCD6EA69-C847-41FE-90D2-435936C66D5C}" type="pres">
      <dgm:prSet presAssocID="{6499B837-1DA1-4BD1-8702-6B9ADE311F87}" presName="bgRect" presStyleLbl="bgShp" presStyleIdx="2" presStyleCnt="4"/>
      <dgm:spPr/>
    </dgm:pt>
    <dgm:pt modelId="{1240B0B6-9381-4A86-8C63-2D93816AFF90}" type="pres">
      <dgm:prSet presAssocID="{6499B837-1DA1-4BD1-8702-6B9ADE311F8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D46DE1F1-73BB-4845-87E2-C33E32CF76E1}" type="pres">
      <dgm:prSet presAssocID="{6499B837-1DA1-4BD1-8702-6B9ADE311F87}" presName="spaceRect" presStyleCnt="0"/>
      <dgm:spPr/>
    </dgm:pt>
    <dgm:pt modelId="{D0C65F80-B00C-4449-B38F-5E751051A7E3}" type="pres">
      <dgm:prSet presAssocID="{6499B837-1DA1-4BD1-8702-6B9ADE311F87}" presName="parTx" presStyleLbl="revTx" presStyleIdx="2" presStyleCnt="4">
        <dgm:presLayoutVars>
          <dgm:chMax val="0"/>
          <dgm:chPref val="0"/>
        </dgm:presLayoutVars>
      </dgm:prSet>
      <dgm:spPr/>
    </dgm:pt>
    <dgm:pt modelId="{56F4B002-4486-4ECD-87A5-F8AE4A3D0A5E}" type="pres">
      <dgm:prSet presAssocID="{513D3264-641A-4D0E-BDD6-2A80C738AD79}" presName="sibTrans" presStyleCnt="0"/>
      <dgm:spPr/>
    </dgm:pt>
    <dgm:pt modelId="{4CB6DCC7-FE55-4788-971E-8074A8A102E9}" type="pres">
      <dgm:prSet presAssocID="{A141896F-A117-4464-B642-14CCC8C2FBD9}" presName="compNode" presStyleCnt="0"/>
      <dgm:spPr/>
    </dgm:pt>
    <dgm:pt modelId="{61C6E9FF-8AC5-461C-848C-6FA5B2A9EEFA}" type="pres">
      <dgm:prSet presAssocID="{A141896F-A117-4464-B642-14CCC8C2FBD9}" presName="bgRect" presStyleLbl="bgShp" presStyleIdx="3" presStyleCnt="4"/>
      <dgm:spPr/>
    </dgm:pt>
    <dgm:pt modelId="{79102D9C-6B5F-40B5-8512-53FC727EF553}" type="pres">
      <dgm:prSet presAssocID="{A141896F-A117-4464-B642-14CCC8C2FBD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isconnected"/>
        </a:ext>
      </dgm:extLst>
    </dgm:pt>
    <dgm:pt modelId="{9CAA441F-B96B-4BCA-A9A6-4DE4354A8072}" type="pres">
      <dgm:prSet presAssocID="{A141896F-A117-4464-B642-14CCC8C2FBD9}" presName="spaceRect" presStyleCnt="0"/>
      <dgm:spPr/>
    </dgm:pt>
    <dgm:pt modelId="{2F959DE9-A2C2-4350-97EF-D1EFD20E1792}" type="pres">
      <dgm:prSet presAssocID="{A141896F-A117-4464-B642-14CCC8C2FBD9}" presName="parTx" presStyleLbl="revTx" presStyleIdx="3" presStyleCnt="4">
        <dgm:presLayoutVars>
          <dgm:chMax val="0"/>
          <dgm:chPref val="0"/>
        </dgm:presLayoutVars>
      </dgm:prSet>
      <dgm:spPr/>
    </dgm:pt>
  </dgm:ptLst>
  <dgm:cxnLst>
    <dgm:cxn modelId="{4F5DDC09-7DA8-4C8A-995A-9A7E6DF0E42E}" srcId="{A03343A9-6D66-479D-99CB-BFA8570499B9}" destId="{CBE87C44-7FF0-4516-909F-C47437ABC8F1}" srcOrd="0" destOrd="0" parTransId="{E11E149B-4B98-4873-AEEE-171910C6C463}" sibTransId="{D3FF2E4C-D6DA-4289-AF41-DAC5F1DF90A8}"/>
    <dgm:cxn modelId="{2BED1118-4136-43FC-B105-4E59F7F5B99B}" srcId="{A03343A9-6D66-479D-99CB-BFA8570499B9}" destId="{A141896F-A117-4464-B642-14CCC8C2FBD9}" srcOrd="3" destOrd="0" parTransId="{13872835-CD02-4E6A-B134-05572698978E}" sibTransId="{FCD6805E-57D1-4570-A27B-C69BA19E962D}"/>
    <dgm:cxn modelId="{D31A3A18-5C3D-834E-ABDF-EACDE5263956}" type="presOf" srcId="{A03343A9-6D66-479D-99CB-BFA8570499B9}" destId="{0EE05A5A-9D99-41ED-8061-81C76608E757}" srcOrd="0" destOrd="0" presId="urn:microsoft.com/office/officeart/2018/2/layout/IconVerticalSolidList"/>
    <dgm:cxn modelId="{7696BD18-733C-9245-98FA-2F29B10CBE7A}" type="presOf" srcId="{A141896F-A117-4464-B642-14CCC8C2FBD9}" destId="{2F959DE9-A2C2-4350-97EF-D1EFD20E1792}" srcOrd="0" destOrd="0" presId="urn:microsoft.com/office/officeart/2018/2/layout/IconVerticalSolidList"/>
    <dgm:cxn modelId="{B0EFF337-7130-7247-8092-5F62AFF6E2A0}" type="presOf" srcId="{CBE87C44-7FF0-4516-909F-C47437ABC8F1}" destId="{B626F953-362A-4261-9392-A90323C6625B}" srcOrd="0" destOrd="0" presId="urn:microsoft.com/office/officeart/2018/2/layout/IconVerticalSolidList"/>
    <dgm:cxn modelId="{EA90034A-FA20-44BC-85B2-3DED86BD4264}" srcId="{A03343A9-6D66-479D-99CB-BFA8570499B9}" destId="{6499B837-1DA1-4BD1-8702-6B9ADE311F87}" srcOrd="2" destOrd="0" parTransId="{12EEC9FD-F7EB-4EB8-89FB-5D7CE3D69CAF}" sibTransId="{513D3264-641A-4D0E-BDD6-2A80C738AD79}"/>
    <dgm:cxn modelId="{2E6EA88D-EB80-C541-9C5C-2793B118AA44}" type="presOf" srcId="{EC352A35-6BC6-44E0-A30A-4B7266E37260}" destId="{C393D9B5-2718-4659-8814-603ED4532C65}" srcOrd="0" destOrd="0" presId="urn:microsoft.com/office/officeart/2018/2/layout/IconVerticalSolidList"/>
    <dgm:cxn modelId="{8FF911DD-3326-4BC2-87E9-E7DF9BC6F632}" srcId="{A03343A9-6D66-479D-99CB-BFA8570499B9}" destId="{EC352A35-6BC6-44E0-A30A-4B7266E37260}" srcOrd="1" destOrd="0" parTransId="{810FFEF5-ADC9-40D4-B875-FB5DA37C06E2}" sibTransId="{ED8661F0-B008-4E46-ABB9-5E19378A3661}"/>
    <dgm:cxn modelId="{D20FC5EE-3701-5D41-88E6-61C66640CB22}" type="presOf" srcId="{6499B837-1DA1-4BD1-8702-6B9ADE311F87}" destId="{D0C65F80-B00C-4449-B38F-5E751051A7E3}" srcOrd="0" destOrd="0" presId="urn:microsoft.com/office/officeart/2018/2/layout/IconVerticalSolidList"/>
    <dgm:cxn modelId="{B8CF051D-497A-6046-B34E-EA4DED107C16}" type="presParOf" srcId="{0EE05A5A-9D99-41ED-8061-81C76608E757}" destId="{19CF9139-0FA3-43EF-ADB7-C3DF537D78D8}" srcOrd="0" destOrd="0" presId="urn:microsoft.com/office/officeart/2018/2/layout/IconVerticalSolidList"/>
    <dgm:cxn modelId="{A7098251-6190-AE4D-ACD8-C8E1CC71934A}" type="presParOf" srcId="{19CF9139-0FA3-43EF-ADB7-C3DF537D78D8}" destId="{2769D8FE-26B6-4303-AEEF-29663609F95F}" srcOrd="0" destOrd="0" presId="urn:microsoft.com/office/officeart/2018/2/layout/IconVerticalSolidList"/>
    <dgm:cxn modelId="{9F709516-2672-E246-8684-9332C8B81740}" type="presParOf" srcId="{19CF9139-0FA3-43EF-ADB7-C3DF537D78D8}" destId="{1976281A-BEA7-4D35-808F-045AF6D3BF65}" srcOrd="1" destOrd="0" presId="urn:microsoft.com/office/officeart/2018/2/layout/IconVerticalSolidList"/>
    <dgm:cxn modelId="{0C244821-E7A5-2F41-809C-31843B0739F6}" type="presParOf" srcId="{19CF9139-0FA3-43EF-ADB7-C3DF537D78D8}" destId="{4BDE5BEA-469F-4805-A1E5-D59E10FBBC73}" srcOrd="2" destOrd="0" presId="urn:microsoft.com/office/officeart/2018/2/layout/IconVerticalSolidList"/>
    <dgm:cxn modelId="{AA134E69-16B5-9949-BC11-8516AC328125}" type="presParOf" srcId="{19CF9139-0FA3-43EF-ADB7-C3DF537D78D8}" destId="{B626F953-362A-4261-9392-A90323C6625B}" srcOrd="3" destOrd="0" presId="urn:microsoft.com/office/officeart/2018/2/layout/IconVerticalSolidList"/>
    <dgm:cxn modelId="{B0BF155A-7C04-DE45-A8B5-D74241FF5C25}" type="presParOf" srcId="{0EE05A5A-9D99-41ED-8061-81C76608E757}" destId="{371AA1C7-EAEE-45E0-90D3-13CFA92DAD5D}" srcOrd="1" destOrd="0" presId="urn:microsoft.com/office/officeart/2018/2/layout/IconVerticalSolidList"/>
    <dgm:cxn modelId="{568C0022-04C8-9249-B0C2-AD107992CDCC}" type="presParOf" srcId="{0EE05A5A-9D99-41ED-8061-81C76608E757}" destId="{DB07C99D-B669-4C64-84E3-033991F6A92F}" srcOrd="2" destOrd="0" presId="urn:microsoft.com/office/officeart/2018/2/layout/IconVerticalSolidList"/>
    <dgm:cxn modelId="{B8B0C461-AA9C-A64F-B746-09D27B1F91E9}" type="presParOf" srcId="{DB07C99D-B669-4C64-84E3-033991F6A92F}" destId="{CB10450E-6CD0-47FA-8CA8-EE2A1ECF76FA}" srcOrd="0" destOrd="0" presId="urn:microsoft.com/office/officeart/2018/2/layout/IconVerticalSolidList"/>
    <dgm:cxn modelId="{1DB5D059-03F9-1B40-84E2-01B2F7B226D2}" type="presParOf" srcId="{DB07C99D-B669-4C64-84E3-033991F6A92F}" destId="{6CD5AE5C-2E77-47FA-B7A9-624BAB4DB9AC}" srcOrd="1" destOrd="0" presId="urn:microsoft.com/office/officeart/2018/2/layout/IconVerticalSolidList"/>
    <dgm:cxn modelId="{1F950BE3-4C88-4A48-A4AD-F1E8FE34F297}" type="presParOf" srcId="{DB07C99D-B669-4C64-84E3-033991F6A92F}" destId="{9E6ED31C-57D9-4A2D-9F9B-B1528FB43331}" srcOrd="2" destOrd="0" presId="urn:microsoft.com/office/officeart/2018/2/layout/IconVerticalSolidList"/>
    <dgm:cxn modelId="{3659AB24-C430-634D-BEC1-B0957B3D2F97}" type="presParOf" srcId="{DB07C99D-B669-4C64-84E3-033991F6A92F}" destId="{C393D9B5-2718-4659-8814-603ED4532C65}" srcOrd="3" destOrd="0" presId="urn:microsoft.com/office/officeart/2018/2/layout/IconVerticalSolidList"/>
    <dgm:cxn modelId="{8301E0DD-BF7D-D74C-924C-AAC72E103E72}" type="presParOf" srcId="{0EE05A5A-9D99-41ED-8061-81C76608E757}" destId="{F280941A-0D67-4732-8367-6DCF1B38C3DC}" srcOrd="3" destOrd="0" presId="urn:microsoft.com/office/officeart/2018/2/layout/IconVerticalSolidList"/>
    <dgm:cxn modelId="{13316970-DE39-F445-BB3B-371FDBE5C79C}" type="presParOf" srcId="{0EE05A5A-9D99-41ED-8061-81C76608E757}" destId="{EE80285C-9995-45CF-BB04-4396FDC249D2}" srcOrd="4" destOrd="0" presId="urn:microsoft.com/office/officeart/2018/2/layout/IconVerticalSolidList"/>
    <dgm:cxn modelId="{7BDFDFB3-7876-F642-BBD2-5B9897952E9A}" type="presParOf" srcId="{EE80285C-9995-45CF-BB04-4396FDC249D2}" destId="{CCD6EA69-C847-41FE-90D2-435936C66D5C}" srcOrd="0" destOrd="0" presId="urn:microsoft.com/office/officeart/2018/2/layout/IconVerticalSolidList"/>
    <dgm:cxn modelId="{80DE69D4-C9CB-D343-93C6-C5D7DA879900}" type="presParOf" srcId="{EE80285C-9995-45CF-BB04-4396FDC249D2}" destId="{1240B0B6-9381-4A86-8C63-2D93816AFF90}" srcOrd="1" destOrd="0" presId="urn:microsoft.com/office/officeart/2018/2/layout/IconVerticalSolidList"/>
    <dgm:cxn modelId="{B167CFC5-7A4E-EB47-BCE2-267112E85215}" type="presParOf" srcId="{EE80285C-9995-45CF-BB04-4396FDC249D2}" destId="{D46DE1F1-73BB-4845-87E2-C33E32CF76E1}" srcOrd="2" destOrd="0" presId="urn:microsoft.com/office/officeart/2018/2/layout/IconVerticalSolidList"/>
    <dgm:cxn modelId="{E0791971-E025-DF4A-92F4-D0DDAA7D9E40}" type="presParOf" srcId="{EE80285C-9995-45CF-BB04-4396FDC249D2}" destId="{D0C65F80-B00C-4449-B38F-5E751051A7E3}" srcOrd="3" destOrd="0" presId="urn:microsoft.com/office/officeart/2018/2/layout/IconVerticalSolidList"/>
    <dgm:cxn modelId="{6F5B3164-0F3A-084F-985B-B7299625554A}" type="presParOf" srcId="{0EE05A5A-9D99-41ED-8061-81C76608E757}" destId="{56F4B002-4486-4ECD-87A5-F8AE4A3D0A5E}" srcOrd="5" destOrd="0" presId="urn:microsoft.com/office/officeart/2018/2/layout/IconVerticalSolidList"/>
    <dgm:cxn modelId="{9E0CD66B-AE05-654F-94E6-157247CD4B76}" type="presParOf" srcId="{0EE05A5A-9D99-41ED-8061-81C76608E757}" destId="{4CB6DCC7-FE55-4788-971E-8074A8A102E9}" srcOrd="6" destOrd="0" presId="urn:microsoft.com/office/officeart/2018/2/layout/IconVerticalSolidList"/>
    <dgm:cxn modelId="{51242C1F-E179-7941-BE8A-8D7301314F17}" type="presParOf" srcId="{4CB6DCC7-FE55-4788-971E-8074A8A102E9}" destId="{61C6E9FF-8AC5-461C-848C-6FA5B2A9EEFA}" srcOrd="0" destOrd="0" presId="urn:microsoft.com/office/officeart/2018/2/layout/IconVerticalSolidList"/>
    <dgm:cxn modelId="{4DEB9828-AB44-8143-BC3E-40E8FA59DB3A}" type="presParOf" srcId="{4CB6DCC7-FE55-4788-971E-8074A8A102E9}" destId="{79102D9C-6B5F-40B5-8512-53FC727EF553}" srcOrd="1" destOrd="0" presId="urn:microsoft.com/office/officeart/2018/2/layout/IconVerticalSolidList"/>
    <dgm:cxn modelId="{E2EB2250-D23D-2048-B055-7A7CDFA61C87}" type="presParOf" srcId="{4CB6DCC7-FE55-4788-971E-8074A8A102E9}" destId="{9CAA441F-B96B-4BCA-A9A6-4DE4354A8072}" srcOrd="2" destOrd="0" presId="urn:microsoft.com/office/officeart/2018/2/layout/IconVerticalSolidList"/>
    <dgm:cxn modelId="{B6031985-D82C-8641-9452-B9E9C0B88771}" type="presParOf" srcId="{4CB6DCC7-FE55-4788-971E-8074A8A102E9}" destId="{2F959DE9-A2C2-4350-97EF-D1EFD20E179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0CD5D9-F186-4447-BFFB-0494E0A73AC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1D8B586-620C-4F43-8AA0-EC2DFEFE956D}">
      <dgm:prSet/>
      <dgm:spPr/>
      <dgm:t>
        <a:bodyPr/>
        <a:lstStyle/>
        <a:p>
          <a:r>
            <a:rPr lang="en-US" dirty="0"/>
            <a:t>It doesn't boost performance by using more GPUs </a:t>
          </a:r>
          <a:r>
            <a:rPr lang="en-US" dirty="0" err="1"/>
            <a:t>everytime</a:t>
          </a:r>
          <a:r>
            <a:rPr lang="en-US" dirty="0"/>
            <a:t>. There are cases where we get decent results for a particular batch size.</a:t>
          </a:r>
        </a:p>
      </dgm:t>
    </dgm:pt>
    <dgm:pt modelId="{CD225727-893E-4095-B1CE-7B713E6C919E}" type="parTrans" cxnId="{1723F9D6-40C4-434A-8C6E-A7545060AD40}">
      <dgm:prSet/>
      <dgm:spPr/>
      <dgm:t>
        <a:bodyPr/>
        <a:lstStyle/>
        <a:p>
          <a:endParaRPr lang="en-US"/>
        </a:p>
      </dgm:t>
    </dgm:pt>
    <dgm:pt modelId="{8B591F08-1388-45DB-AF17-7279A740185E}" type="sibTrans" cxnId="{1723F9D6-40C4-434A-8C6E-A7545060AD40}">
      <dgm:prSet/>
      <dgm:spPr/>
      <dgm:t>
        <a:bodyPr/>
        <a:lstStyle/>
        <a:p>
          <a:endParaRPr lang="en-US"/>
        </a:p>
      </dgm:t>
    </dgm:pt>
    <dgm:pt modelId="{CC318F20-947B-433E-A54F-82C9158C8187}">
      <dgm:prSet/>
      <dgm:spPr/>
      <dgm:t>
        <a:bodyPr/>
        <a:lstStyle/>
        <a:p>
          <a:r>
            <a:rPr lang="en-US"/>
            <a:t>It is not necessary to increase accuracy or model approximation capability by using larger batches. In fact, in some case, the greater the batch size, the lower the generalization capability.</a:t>
          </a:r>
        </a:p>
      </dgm:t>
    </dgm:pt>
    <dgm:pt modelId="{80C72134-EE5C-4349-83BF-834AB8B15E7E}" type="parTrans" cxnId="{DE7F14AB-4E59-4F24-A1F9-2CDC921ADB05}">
      <dgm:prSet/>
      <dgm:spPr/>
      <dgm:t>
        <a:bodyPr/>
        <a:lstStyle/>
        <a:p>
          <a:endParaRPr lang="en-US"/>
        </a:p>
      </dgm:t>
    </dgm:pt>
    <dgm:pt modelId="{70789883-0706-4B25-82DC-1FB28FD8EF13}" type="sibTrans" cxnId="{DE7F14AB-4E59-4F24-A1F9-2CDC921ADB05}">
      <dgm:prSet/>
      <dgm:spPr/>
      <dgm:t>
        <a:bodyPr/>
        <a:lstStyle/>
        <a:p>
          <a:endParaRPr lang="en-US"/>
        </a:p>
      </dgm:t>
    </dgm:pt>
    <dgm:pt modelId="{9739CC1D-69E1-4248-8BDE-16EC65797DAB}">
      <dgm:prSet/>
      <dgm:spPr/>
      <dgm:t>
        <a:bodyPr/>
        <a:lstStyle/>
        <a:p>
          <a:r>
            <a:rPr lang="en-US"/>
            <a:t>A strong tradeoff occurs between the number of batches and the number of GPUs that can be used in parallel. As can be seen from the above evaluation, given the amount of memory being consumed on each GPU, memory use was not efficient and thus we would like to see better memory allocation as well as time consumption.</a:t>
          </a:r>
        </a:p>
      </dgm:t>
    </dgm:pt>
    <dgm:pt modelId="{1E4F9A86-F20F-4A2B-AD99-361CD1B17EFD}" type="parTrans" cxnId="{9818472C-9636-433D-AD9F-0D9708D3DAC5}">
      <dgm:prSet/>
      <dgm:spPr/>
      <dgm:t>
        <a:bodyPr/>
        <a:lstStyle/>
        <a:p>
          <a:endParaRPr lang="en-US"/>
        </a:p>
      </dgm:t>
    </dgm:pt>
    <dgm:pt modelId="{4A2BD70C-17C2-4A3B-9A55-936AB6F9FBF0}" type="sibTrans" cxnId="{9818472C-9636-433D-AD9F-0D9708D3DAC5}">
      <dgm:prSet/>
      <dgm:spPr/>
      <dgm:t>
        <a:bodyPr/>
        <a:lstStyle/>
        <a:p>
          <a:endParaRPr lang="en-US"/>
        </a:p>
      </dgm:t>
    </dgm:pt>
    <dgm:pt modelId="{F10A7171-BB0A-4BEC-A6DB-8C6CB831AF74}">
      <dgm:prSet/>
      <dgm:spPr/>
      <dgm:t>
        <a:bodyPr/>
        <a:lstStyle/>
        <a:p>
          <a:r>
            <a:rPr lang="en-US"/>
            <a:t>We can improve the test accuracy using maximum of GPU memory and if batch is not perfect, we must use Data Parallelism.</a:t>
          </a:r>
        </a:p>
      </dgm:t>
    </dgm:pt>
    <dgm:pt modelId="{54C2FE4F-B9AD-431A-80FC-2D763CE330BB}" type="parTrans" cxnId="{EFA5FFD9-51AB-439D-AA46-9DDA6A545101}">
      <dgm:prSet/>
      <dgm:spPr/>
      <dgm:t>
        <a:bodyPr/>
        <a:lstStyle/>
        <a:p>
          <a:endParaRPr lang="en-US"/>
        </a:p>
      </dgm:t>
    </dgm:pt>
    <dgm:pt modelId="{9D47D63C-EBD4-40DB-99D5-6BE0D9C19EC2}" type="sibTrans" cxnId="{EFA5FFD9-51AB-439D-AA46-9DDA6A545101}">
      <dgm:prSet/>
      <dgm:spPr/>
      <dgm:t>
        <a:bodyPr/>
        <a:lstStyle/>
        <a:p>
          <a:endParaRPr lang="en-US"/>
        </a:p>
      </dgm:t>
    </dgm:pt>
    <dgm:pt modelId="{6BF5A10A-104C-41AE-9B16-B047F2EB36BB}" type="pres">
      <dgm:prSet presAssocID="{450CD5D9-F186-4447-BFFB-0494E0A73AC1}" presName="root" presStyleCnt="0">
        <dgm:presLayoutVars>
          <dgm:dir/>
          <dgm:resizeHandles val="exact"/>
        </dgm:presLayoutVars>
      </dgm:prSet>
      <dgm:spPr/>
    </dgm:pt>
    <dgm:pt modelId="{5F6D28A9-3482-498F-9D7C-55ED71AA7442}" type="pres">
      <dgm:prSet presAssocID="{71D8B586-620C-4F43-8AA0-EC2DFEFE956D}" presName="compNode" presStyleCnt="0"/>
      <dgm:spPr/>
    </dgm:pt>
    <dgm:pt modelId="{D3CCCB71-677A-45E4-8B74-F8DA788BF52E}" type="pres">
      <dgm:prSet presAssocID="{71D8B586-620C-4F43-8AA0-EC2DFEFE956D}" presName="bgRect" presStyleLbl="bgShp" presStyleIdx="0" presStyleCnt="4"/>
      <dgm:spPr/>
    </dgm:pt>
    <dgm:pt modelId="{9F7341B7-E6A4-4B69-99DF-ABDA6E2EF0DE}" type="pres">
      <dgm:prSet presAssocID="{71D8B586-620C-4F43-8AA0-EC2DFEFE956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B8DC5957-A127-422F-9A1E-EC6B96985622}" type="pres">
      <dgm:prSet presAssocID="{71D8B586-620C-4F43-8AA0-EC2DFEFE956D}" presName="spaceRect" presStyleCnt="0"/>
      <dgm:spPr/>
    </dgm:pt>
    <dgm:pt modelId="{A4EE385F-04F3-4131-B975-87D7B4C0550B}" type="pres">
      <dgm:prSet presAssocID="{71D8B586-620C-4F43-8AA0-EC2DFEFE956D}" presName="parTx" presStyleLbl="revTx" presStyleIdx="0" presStyleCnt="4">
        <dgm:presLayoutVars>
          <dgm:chMax val="0"/>
          <dgm:chPref val="0"/>
        </dgm:presLayoutVars>
      </dgm:prSet>
      <dgm:spPr/>
    </dgm:pt>
    <dgm:pt modelId="{D3A9F8F9-C1BE-4CD3-B419-3C9D00D98812}" type="pres">
      <dgm:prSet presAssocID="{8B591F08-1388-45DB-AF17-7279A740185E}" presName="sibTrans" presStyleCnt="0"/>
      <dgm:spPr/>
    </dgm:pt>
    <dgm:pt modelId="{ECF3D02F-3201-4097-9067-C78772493AEE}" type="pres">
      <dgm:prSet presAssocID="{CC318F20-947B-433E-A54F-82C9158C8187}" presName="compNode" presStyleCnt="0"/>
      <dgm:spPr/>
    </dgm:pt>
    <dgm:pt modelId="{290E78DB-DB87-439E-B039-E398B11CAB8A}" type="pres">
      <dgm:prSet presAssocID="{CC318F20-947B-433E-A54F-82C9158C8187}" presName="bgRect" presStyleLbl="bgShp" presStyleIdx="1" presStyleCnt="4"/>
      <dgm:spPr/>
    </dgm:pt>
    <dgm:pt modelId="{12629E78-85B9-4C92-8953-6461736E78AD}" type="pres">
      <dgm:prSet presAssocID="{CC318F20-947B-433E-A54F-82C9158C818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6083DC9F-82CD-4DE4-9D4C-51EA0806FDFC}" type="pres">
      <dgm:prSet presAssocID="{CC318F20-947B-433E-A54F-82C9158C8187}" presName="spaceRect" presStyleCnt="0"/>
      <dgm:spPr/>
    </dgm:pt>
    <dgm:pt modelId="{9BB00579-92C5-4738-86D1-32A58F2797B0}" type="pres">
      <dgm:prSet presAssocID="{CC318F20-947B-433E-A54F-82C9158C8187}" presName="parTx" presStyleLbl="revTx" presStyleIdx="1" presStyleCnt="4">
        <dgm:presLayoutVars>
          <dgm:chMax val="0"/>
          <dgm:chPref val="0"/>
        </dgm:presLayoutVars>
      </dgm:prSet>
      <dgm:spPr/>
    </dgm:pt>
    <dgm:pt modelId="{93594FA1-0F2F-4E65-9CEF-629036E83FFD}" type="pres">
      <dgm:prSet presAssocID="{70789883-0706-4B25-82DC-1FB28FD8EF13}" presName="sibTrans" presStyleCnt="0"/>
      <dgm:spPr/>
    </dgm:pt>
    <dgm:pt modelId="{EDCFC441-305A-4D9B-B39B-6BAB1A0EB80F}" type="pres">
      <dgm:prSet presAssocID="{9739CC1D-69E1-4248-8BDE-16EC65797DAB}" presName="compNode" presStyleCnt="0"/>
      <dgm:spPr/>
    </dgm:pt>
    <dgm:pt modelId="{7AC3F010-F565-4DA5-9386-DAA6ECD7879D}" type="pres">
      <dgm:prSet presAssocID="{9739CC1D-69E1-4248-8BDE-16EC65797DAB}" presName="bgRect" presStyleLbl="bgShp" presStyleIdx="2" presStyleCnt="4"/>
      <dgm:spPr/>
    </dgm:pt>
    <dgm:pt modelId="{7CC66182-2A5E-4F7A-86E8-8F8E04105E9E}" type="pres">
      <dgm:prSet presAssocID="{9739CC1D-69E1-4248-8BDE-16EC65797DA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9F64D064-9F56-4D31-8C92-7C10077D1523}" type="pres">
      <dgm:prSet presAssocID="{9739CC1D-69E1-4248-8BDE-16EC65797DAB}" presName="spaceRect" presStyleCnt="0"/>
      <dgm:spPr/>
    </dgm:pt>
    <dgm:pt modelId="{10C3C2F9-4C9B-41DE-B0D9-08FAD1799B13}" type="pres">
      <dgm:prSet presAssocID="{9739CC1D-69E1-4248-8BDE-16EC65797DAB}" presName="parTx" presStyleLbl="revTx" presStyleIdx="2" presStyleCnt="4">
        <dgm:presLayoutVars>
          <dgm:chMax val="0"/>
          <dgm:chPref val="0"/>
        </dgm:presLayoutVars>
      </dgm:prSet>
      <dgm:spPr/>
    </dgm:pt>
    <dgm:pt modelId="{427BD4A1-5056-48F3-B593-2B082F1F90E2}" type="pres">
      <dgm:prSet presAssocID="{4A2BD70C-17C2-4A3B-9A55-936AB6F9FBF0}" presName="sibTrans" presStyleCnt="0"/>
      <dgm:spPr/>
    </dgm:pt>
    <dgm:pt modelId="{37CA068B-C575-438D-A7B3-BFFB729EEC6D}" type="pres">
      <dgm:prSet presAssocID="{F10A7171-BB0A-4BEC-A6DB-8C6CB831AF74}" presName="compNode" presStyleCnt="0"/>
      <dgm:spPr/>
    </dgm:pt>
    <dgm:pt modelId="{BBE0C150-CAEE-48FB-BB33-C4C26994BAEC}" type="pres">
      <dgm:prSet presAssocID="{F10A7171-BB0A-4BEC-A6DB-8C6CB831AF74}" presName="bgRect" presStyleLbl="bgShp" presStyleIdx="3" presStyleCnt="4"/>
      <dgm:spPr/>
    </dgm:pt>
    <dgm:pt modelId="{01C6DC6C-39B9-466E-A642-9FA775F87DD8}" type="pres">
      <dgm:prSet presAssocID="{F10A7171-BB0A-4BEC-A6DB-8C6CB831AF7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44FFE660-B55E-42EF-8B0D-7C2827521115}" type="pres">
      <dgm:prSet presAssocID="{F10A7171-BB0A-4BEC-A6DB-8C6CB831AF74}" presName="spaceRect" presStyleCnt="0"/>
      <dgm:spPr/>
    </dgm:pt>
    <dgm:pt modelId="{316A4081-1CDE-47C7-AC02-553187925AB2}" type="pres">
      <dgm:prSet presAssocID="{F10A7171-BB0A-4BEC-A6DB-8C6CB831AF74}" presName="parTx" presStyleLbl="revTx" presStyleIdx="3" presStyleCnt="4">
        <dgm:presLayoutVars>
          <dgm:chMax val="0"/>
          <dgm:chPref val="0"/>
        </dgm:presLayoutVars>
      </dgm:prSet>
      <dgm:spPr/>
    </dgm:pt>
  </dgm:ptLst>
  <dgm:cxnLst>
    <dgm:cxn modelId="{9818472C-9636-433D-AD9F-0D9708D3DAC5}" srcId="{450CD5D9-F186-4447-BFFB-0494E0A73AC1}" destId="{9739CC1D-69E1-4248-8BDE-16EC65797DAB}" srcOrd="2" destOrd="0" parTransId="{1E4F9A86-F20F-4A2B-AD99-361CD1B17EFD}" sibTransId="{4A2BD70C-17C2-4A3B-9A55-936AB6F9FBF0}"/>
    <dgm:cxn modelId="{6BC8EA66-2C52-47B4-95C0-0F9264DFBD66}" type="presOf" srcId="{9739CC1D-69E1-4248-8BDE-16EC65797DAB}" destId="{10C3C2F9-4C9B-41DE-B0D9-08FAD1799B13}" srcOrd="0" destOrd="0" presId="urn:microsoft.com/office/officeart/2018/2/layout/IconVerticalSolidList"/>
    <dgm:cxn modelId="{9BCCFF75-118E-49B9-B914-6A261B734353}" type="presOf" srcId="{450CD5D9-F186-4447-BFFB-0494E0A73AC1}" destId="{6BF5A10A-104C-41AE-9B16-B047F2EB36BB}" srcOrd="0" destOrd="0" presId="urn:microsoft.com/office/officeart/2018/2/layout/IconVerticalSolidList"/>
    <dgm:cxn modelId="{3CEACD80-047F-416E-AD45-84239922BC69}" type="presOf" srcId="{CC318F20-947B-433E-A54F-82C9158C8187}" destId="{9BB00579-92C5-4738-86D1-32A58F2797B0}" srcOrd="0" destOrd="0" presId="urn:microsoft.com/office/officeart/2018/2/layout/IconVerticalSolidList"/>
    <dgm:cxn modelId="{79384F9E-01DF-47D0-BEBB-954BCECF60CC}" type="presOf" srcId="{71D8B586-620C-4F43-8AA0-EC2DFEFE956D}" destId="{A4EE385F-04F3-4131-B975-87D7B4C0550B}" srcOrd="0" destOrd="0" presId="urn:microsoft.com/office/officeart/2018/2/layout/IconVerticalSolidList"/>
    <dgm:cxn modelId="{DE7F14AB-4E59-4F24-A1F9-2CDC921ADB05}" srcId="{450CD5D9-F186-4447-BFFB-0494E0A73AC1}" destId="{CC318F20-947B-433E-A54F-82C9158C8187}" srcOrd="1" destOrd="0" parTransId="{80C72134-EE5C-4349-83BF-834AB8B15E7E}" sibTransId="{70789883-0706-4B25-82DC-1FB28FD8EF13}"/>
    <dgm:cxn modelId="{E0AFA7C0-37B4-4C3B-AC80-E67831F849D6}" type="presOf" srcId="{F10A7171-BB0A-4BEC-A6DB-8C6CB831AF74}" destId="{316A4081-1CDE-47C7-AC02-553187925AB2}" srcOrd="0" destOrd="0" presId="urn:microsoft.com/office/officeart/2018/2/layout/IconVerticalSolidList"/>
    <dgm:cxn modelId="{1723F9D6-40C4-434A-8C6E-A7545060AD40}" srcId="{450CD5D9-F186-4447-BFFB-0494E0A73AC1}" destId="{71D8B586-620C-4F43-8AA0-EC2DFEFE956D}" srcOrd="0" destOrd="0" parTransId="{CD225727-893E-4095-B1CE-7B713E6C919E}" sibTransId="{8B591F08-1388-45DB-AF17-7279A740185E}"/>
    <dgm:cxn modelId="{EFA5FFD9-51AB-439D-AA46-9DDA6A545101}" srcId="{450CD5D9-F186-4447-BFFB-0494E0A73AC1}" destId="{F10A7171-BB0A-4BEC-A6DB-8C6CB831AF74}" srcOrd="3" destOrd="0" parTransId="{54C2FE4F-B9AD-431A-80FC-2D763CE330BB}" sibTransId="{9D47D63C-EBD4-40DB-99D5-6BE0D9C19EC2}"/>
    <dgm:cxn modelId="{98142083-6438-4CB8-B35F-6832DB476ADC}" type="presParOf" srcId="{6BF5A10A-104C-41AE-9B16-B047F2EB36BB}" destId="{5F6D28A9-3482-498F-9D7C-55ED71AA7442}" srcOrd="0" destOrd="0" presId="urn:microsoft.com/office/officeart/2018/2/layout/IconVerticalSolidList"/>
    <dgm:cxn modelId="{87B06BE2-0BAA-465D-AADC-F11AD2AE0261}" type="presParOf" srcId="{5F6D28A9-3482-498F-9D7C-55ED71AA7442}" destId="{D3CCCB71-677A-45E4-8B74-F8DA788BF52E}" srcOrd="0" destOrd="0" presId="urn:microsoft.com/office/officeart/2018/2/layout/IconVerticalSolidList"/>
    <dgm:cxn modelId="{9E190741-CAB3-4BEE-B78B-561508F549EC}" type="presParOf" srcId="{5F6D28A9-3482-498F-9D7C-55ED71AA7442}" destId="{9F7341B7-E6A4-4B69-99DF-ABDA6E2EF0DE}" srcOrd="1" destOrd="0" presId="urn:microsoft.com/office/officeart/2018/2/layout/IconVerticalSolidList"/>
    <dgm:cxn modelId="{BC129B55-286F-4FE1-A405-25AA46E436AE}" type="presParOf" srcId="{5F6D28A9-3482-498F-9D7C-55ED71AA7442}" destId="{B8DC5957-A127-422F-9A1E-EC6B96985622}" srcOrd="2" destOrd="0" presId="urn:microsoft.com/office/officeart/2018/2/layout/IconVerticalSolidList"/>
    <dgm:cxn modelId="{6D494357-D5AA-48F3-A1E2-F6837AEFE616}" type="presParOf" srcId="{5F6D28A9-3482-498F-9D7C-55ED71AA7442}" destId="{A4EE385F-04F3-4131-B975-87D7B4C0550B}" srcOrd="3" destOrd="0" presId="urn:microsoft.com/office/officeart/2018/2/layout/IconVerticalSolidList"/>
    <dgm:cxn modelId="{19BC5D37-2E02-4DB4-9D93-E80D29BDAB02}" type="presParOf" srcId="{6BF5A10A-104C-41AE-9B16-B047F2EB36BB}" destId="{D3A9F8F9-C1BE-4CD3-B419-3C9D00D98812}" srcOrd="1" destOrd="0" presId="urn:microsoft.com/office/officeart/2018/2/layout/IconVerticalSolidList"/>
    <dgm:cxn modelId="{E3491CF4-7305-4AB7-808E-8F0E760DEA8E}" type="presParOf" srcId="{6BF5A10A-104C-41AE-9B16-B047F2EB36BB}" destId="{ECF3D02F-3201-4097-9067-C78772493AEE}" srcOrd="2" destOrd="0" presId="urn:microsoft.com/office/officeart/2018/2/layout/IconVerticalSolidList"/>
    <dgm:cxn modelId="{C6497346-E341-4580-9CE1-A44BEB4CDCE3}" type="presParOf" srcId="{ECF3D02F-3201-4097-9067-C78772493AEE}" destId="{290E78DB-DB87-439E-B039-E398B11CAB8A}" srcOrd="0" destOrd="0" presId="urn:microsoft.com/office/officeart/2018/2/layout/IconVerticalSolidList"/>
    <dgm:cxn modelId="{3BC6CA1A-89C1-4698-B6C6-9F31844BC9BB}" type="presParOf" srcId="{ECF3D02F-3201-4097-9067-C78772493AEE}" destId="{12629E78-85B9-4C92-8953-6461736E78AD}" srcOrd="1" destOrd="0" presId="urn:microsoft.com/office/officeart/2018/2/layout/IconVerticalSolidList"/>
    <dgm:cxn modelId="{7DABAE88-9B57-4B90-B0E4-2A6EFDD83A5E}" type="presParOf" srcId="{ECF3D02F-3201-4097-9067-C78772493AEE}" destId="{6083DC9F-82CD-4DE4-9D4C-51EA0806FDFC}" srcOrd="2" destOrd="0" presId="urn:microsoft.com/office/officeart/2018/2/layout/IconVerticalSolidList"/>
    <dgm:cxn modelId="{8BF4B301-7ECA-42EC-95F3-5798970DC0BF}" type="presParOf" srcId="{ECF3D02F-3201-4097-9067-C78772493AEE}" destId="{9BB00579-92C5-4738-86D1-32A58F2797B0}" srcOrd="3" destOrd="0" presId="urn:microsoft.com/office/officeart/2018/2/layout/IconVerticalSolidList"/>
    <dgm:cxn modelId="{8DF3F124-D240-4A7F-BB9F-DA39A112AA40}" type="presParOf" srcId="{6BF5A10A-104C-41AE-9B16-B047F2EB36BB}" destId="{93594FA1-0F2F-4E65-9CEF-629036E83FFD}" srcOrd="3" destOrd="0" presId="urn:microsoft.com/office/officeart/2018/2/layout/IconVerticalSolidList"/>
    <dgm:cxn modelId="{CCF6DD2D-8F54-43A3-B858-8CBC702AB7E4}" type="presParOf" srcId="{6BF5A10A-104C-41AE-9B16-B047F2EB36BB}" destId="{EDCFC441-305A-4D9B-B39B-6BAB1A0EB80F}" srcOrd="4" destOrd="0" presId="urn:microsoft.com/office/officeart/2018/2/layout/IconVerticalSolidList"/>
    <dgm:cxn modelId="{8D4F2D52-F12F-4402-A138-C0D8E59FF1EE}" type="presParOf" srcId="{EDCFC441-305A-4D9B-B39B-6BAB1A0EB80F}" destId="{7AC3F010-F565-4DA5-9386-DAA6ECD7879D}" srcOrd="0" destOrd="0" presId="urn:microsoft.com/office/officeart/2018/2/layout/IconVerticalSolidList"/>
    <dgm:cxn modelId="{9C72968B-649C-4B87-BE00-694332B1CCF2}" type="presParOf" srcId="{EDCFC441-305A-4D9B-B39B-6BAB1A0EB80F}" destId="{7CC66182-2A5E-4F7A-86E8-8F8E04105E9E}" srcOrd="1" destOrd="0" presId="urn:microsoft.com/office/officeart/2018/2/layout/IconVerticalSolidList"/>
    <dgm:cxn modelId="{EA1F99BF-72DD-4B78-A161-F1C1BFA3B0AF}" type="presParOf" srcId="{EDCFC441-305A-4D9B-B39B-6BAB1A0EB80F}" destId="{9F64D064-9F56-4D31-8C92-7C10077D1523}" srcOrd="2" destOrd="0" presId="urn:microsoft.com/office/officeart/2018/2/layout/IconVerticalSolidList"/>
    <dgm:cxn modelId="{005C50BB-0364-4E03-A8DA-A0ED292DA165}" type="presParOf" srcId="{EDCFC441-305A-4D9B-B39B-6BAB1A0EB80F}" destId="{10C3C2F9-4C9B-41DE-B0D9-08FAD1799B13}" srcOrd="3" destOrd="0" presId="urn:microsoft.com/office/officeart/2018/2/layout/IconVerticalSolidList"/>
    <dgm:cxn modelId="{63614497-E32C-4C5D-9F88-A0ED07D16F0B}" type="presParOf" srcId="{6BF5A10A-104C-41AE-9B16-B047F2EB36BB}" destId="{427BD4A1-5056-48F3-B593-2B082F1F90E2}" srcOrd="5" destOrd="0" presId="urn:microsoft.com/office/officeart/2018/2/layout/IconVerticalSolidList"/>
    <dgm:cxn modelId="{F28AA3DC-822B-4D7D-8825-8D8216ECF56A}" type="presParOf" srcId="{6BF5A10A-104C-41AE-9B16-B047F2EB36BB}" destId="{37CA068B-C575-438D-A7B3-BFFB729EEC6D}" srcOrd="6" destOrd="0" presId="urn:microsoft.com/office/officeart/2018/2/layout/IconVerticalSolidList"/>
    <dgm:cxn modelId="{043FBF13-7372-4371-89D4-0DEA5B7C7780}" type="presParOf" srcId="{37CA068B-C575-438D-A7B3-BFFB729EEC6D}" destId="{BBE0C150-CAEE-48FB-BB33-C4C26994BAEC}" srcOrd="0" destOrd="0" presId="urn:microsoft.com/office/officeart/2018/2/layout/IconVerticalSolidList"/>
    <dgm:cxn modelId="{7D635D1A-B48E-4904-8305-C1D28718003C}" type="presParOf" srcId="{37CA068B-C575-438D-A7B3-BFFB729EEC6D}" destId="{01C6DC6C-39B9-466E-A642-9FA775F87DD8}" srcOrd="1" destOrd="0" presId="urn:microsoft.com/office/officeart/2018/2/layout/IconVerticalSolidList"/>
    <dgm:cxn modelId="{2ABBEB29-FE4D-4DF0-88DF-7F1331DFEAD6}" type="presParOf" srcId="{37CA068B-C575-438D-A7B3-BFFB729EEC6D}" destId="{44FFE660-B55E-42EF-8B0D-7C2827521115}" srcOrd="2" destOrd="0" presId="urn:microsoft.com/office/officeart/2018/2/layout/IconVerticalSolidList"/>
    <dgm:cxn modelId="{1725D74E-5F6F-4AC6-B48C-C6394C323802}" type="presParOf" srcId="{37CA068B-C575-438D-A7B3-BFFB729EEC6D}" destId="{316A4081-1CDE-47C7-AC02-553187925A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9D8FE-26B6-4303-AEEF-29663609F95F}">
      <dsp:nvSpPr>
        <dsp:cNvPr id="0" name=""/>
        <dsp:cNvSpPr/>
      </dsp:nvSpPr>
      <dsp:spPr>
        <a:xfrm>
          <a:off x="0" y="2420"/>
          <a:ext cx="10515600" cy="122694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76281A-BEA7-4D35-808F-045AF6D3BF65}">
      <dsp:nvSpPr>
        <dsp:cNvPr id="0" name=""/>
        <dsp:cNvSpPr/>
      </dsp:nvSpPr>
      <dsp:spPr>
        <a:xfrm>
          <a:off x="371151" y="278483"/>
          <a:ext cx="674820" cy="6748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26F953-362A-4261-9392-A90323C6625B}">
      <dsp:nvSpPr>
        <dsp:cNvPr id="0" name=""/>
        <dsp:cNvSpPr/>
      </dsp:nvSpPr>
      <dsp:spPr>
        <a:xfrm>
          <a:off x="1417122" y="2420"/>
          <a:ext cx="9098477" cy="1226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852" tIns="129852" rIns="129852" bIns="129852" numCol="1" spcCol="1270" anchor="ctr" anchorCtr="0">
          <a:noAutofit/>
        </a:bodyPr>
        <a:lstStyle/>
        <a:p>
          <a:pPr marL="0" lvl="0" indent="0" algn="l" defTabSz="977900">
            <a:lnSpc>
              <a:spcPct val="100000"/>
            </a:lnSpc>
            <a:spcBef>
              <a:spcPct val="0"/>
            </a:spcBef>
            <a:spcAft>
              <a:spcPct val="35000"/>
            </a:spcAft>
            <a:buNone/>
          </a:pPr>
          <a:r>
            <a:rPr lang="en-US" sz="2200" kern="1200" dirty="0"/>
            <a:t>Our main objectives are: </a:t>
          </a:r>
        </a:p>
      </dsp:txBody>
      <dsp:txXfrm>
        <a:off x="1417122" y="2420"/>
        <a:ext cx="9098477" cy="1226945"/>
      </dsp:txXfrm>
    </dsp:sp>
    <dsp:sp modelId="{CB10450E-6CD0-47FA-8CA8-EE2A1ECF76FA}">
      <dsp:nvSpPr>
        <dsp:cNvPr id="0" name=""/>
        <dsp:cNvSpPr/>
      </dsp:nvSpPr>
      <dsp:spPr>
        <a:xfrm>
          <a:off x="0" y="1536102"/>
          <a:ext cx="10515600" cy="122694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D5AE5C-2E77-47FA-B7A9-624BAB4DB9AC}">
      <dsp:nvSpPr>
        <dsp:cNvPr id="0" name=""/>
        <dsp:cNvSpPr/>
      </dsp:nvSpPr>
      <dsp:spPr>
        <a:xfrm>
          <a:off x="371151" y="1812165"/>
          <a:ext cx="674820" cy="6748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93D9B5-2718-4659-8814-603ED4532C65}">
      <dsp:nvSpPr>
        <dsp:cNvPr id="0" name=""/>
        <dsp:cNvSpPr/>
      </dsp:nvSpPr>
      <dsp:spPr>
        <a:xfrm>
          <a:off x="1417122" y="1536102"/>
          <a:ext cx="9098477" cy="1226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852" tIns="129852" rIns="129852" bIns="129852" numCol="1" spcCol="1270" anchor="ctr" anchorCtr="0">
          <a:noAutofit/>
        </a:bodyPr>
        <a:lstStyle/>
        <a:p>
          <a:pPr marL="0" lvl="0" indent="0" algn="l" defTabSz="977900">
            <a:lnSpc>
              <a:spcPct val="100000"/>
            </a:lnSpc>
            <a:spcBef>
              <a:spcPct val="0"/>
            </a:spcBef>
            <a:spcAft>
              <a:spcPct val="35000"/>
            </a:spcAft>
            <a:buNone/>
          </a:pPr>
          <a:r>
            <a:rPr lang="en-US" sz="2200" kern="1200"/>
            <a:t>What is the time consumed by GPUs on 64, 128 and 256 batch size of images?</a:t>
          </a:r>
        </a:p>
      </dsp:txBody>
      <dsp:txXfrm>
        <a:off x="1417122" y="1536102"/>
        <a:ext cx="9098477" cy="1226945"/>
      </dsp:txXfrm>
    </dsp:sp>
    <dsp:sp modelId="{CCD6EA69-C847-41FE-90D2-435936C66D5C}">
      <dsp:nvSpPr>
        <dsp:cNvPr id="0" name=""/>
        <dsp:cNvSpPr/>
      </dsp:nvSpPr>
      <dsp:spPr>
        <a:xfrm>
          <a:off x="0" y="3069784"/>
          <a:ext cx="10515600" cy="122694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40B0B6-9381-4A86-8C63-2D93816AFF90}">
      <dsp:nvSpPr>
        <dsp:cNvPr id="0" name=""/>
        <dsp:cNvSpPr/>
      </dsp:nvSpPr>
      <dsp:spPr>
        <a:xfrm>
          <a:off x="371151" y="3345847"/>
          <a:ext cx="674820" cy="6748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C65F80-B00C-4449-B38F-5E751051A7E3}">
      <dsp:nvSpPr>
        <dsp:cNvPr id="0" name=""/>
        <dsp:cNvSpPr/>
      </dsp:nvSpPr>
      <dsp:spPr>
        <a:xfrm>
          <a:off x="1417122" y="3069784"/>
          <a:ext cx="9098477" cy="1226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852" tIns="129852" rIns="129852" bIns="129852" numCol="1" spcCol="1270" anchor="ctr" anchorCtr="0">
          <a:noAutofit/>
        </a:bodyPr>
        <a:lstStyle/>
        <a:p>
          <a:pPr marL="0" lvl="0" indent="0" algn="l" defTabSz="977900">
            <a:lnSpc>
              <a:spcPct val="100000"/>
            </a:lnSpc>
            <a:spcBef>
              <a:spcPct val="0"/>
            </a:spcBef>
            <a:spcAft>
              <a:spcPct val="35000"/>
            </a:spcAft>
            <a:buNone/>
          </a:pPr>
          <a:r>
            <a:rPr lang="en-US" sz="2200" kern="1200"/>
            <a:t>What is the memory consumption of the GPUs with specific batch sizes?</a:t>
          </a:r>
        </a:p>
      </dsp:txBody>
      <dsp:txXfrm>
        <a:off x="1417122" y="3069784"/>
        <a:ext cx="9098477" cy="1226945"/>
      </dsp:txXfrm>
    </dsp:sp>
    <dsp:sp modelId="{61C6E9FF-8AC5-461C-848C-6FA5B2A9EEFA}">
      <dsp:nvSpPr>
        <dsp:cNvPr id="0" name=""/>
        <dsp:cNvSpPr/>
      </dsp:nvSpPr>
      <dsp:spPr>
        <a:xfrm>
          <a:off x="0" y="4603466"/>
          <a:ext cx="10515600" cy="122694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102D9C-6B5F-40B5-8512-53FC727EF553}">
      <dsp:nvSpPr>
        <dsp:cNvPr id="0" name=""/>
        <dsp:cNvSpPr/>
      </dsp:nvSpPr>
      <dsp:spPr>
        <a:xfrm>
          <a:off x="371151" y="4879529"/>
          <a:ext cx="674820" cy="6748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959DE9-A2C2-4350-97EF-D1EFD20E1792}">
      <dsp:nvSpPr>
        <dsp:cNvPr id="0" name=""/>
        <dsp:cNvSpPr/>
      </dsp:nvSpPr>
      <dsp:spPr>
        <a:xfrm>
          <a:off x="1417122" y="4603466"/>
          <a:ext cx="9098477" cy="1226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852" tIns="129852" rIns="129852" bIns="129852" numCol="1" spcCol="1270" anchor="ctr" anchorCtr="0">
          <a:noAutofit/>
        </a:bodyPr>
        <a:lstStyle/>
        <a:p>
          <a:pPr marL="0" lvl="0" indent="0" algn="l" defTabSz="977900">
            <a:lnSpc>
              <a:spcPct val="100000"/>
            </a:lnSpc>
            <a:spcBef>
              <a:spcPct val="0"/>
            </a:spcBef>
            <a:spcAft>
              <a:spcPct val="35000"/>
            </a:spcAft>
            <a:buNone/>
          </a:pPr>
          <a:r>
            <a:rPr lang="en-US" sz="2200" kern="1200"/>
            <a:t>Reasonable tradeoff in performance time and batch size by finding an optimal number of GPU and data batches.</a:t>
          </a:r>
        </a:p>
      </dsp:txBody>
      <dsp:txXfrm>
        <a:off x="1417122" y="4603466"/>
        <a:ext cx="9098477" cy="12269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CCB71-677A-45E4-8B74-F8DA788BF52E}">
      <dsp:nvSpPr>
        <dsp:cNvPr id="0" name=""/>
        <dsp:cNvSpPr/>
      </dsp:nvSpPr>
      <dsp:spPr>
        <a:xfrm>
          <a:off x="0" y="1805"/>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341B7-E6A4-4B69-99DF-ABDA6E2EF0DE}">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EE385F-04F3-4131-B975-87D7B4C0550B}">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90000"/>
            </a:lnSpc>
            <a:spcBef>
              <a:spcPct val="0"/>
            </a:spcBef>
            <a:spcAft>
              <a:spcPct val="35000"/>
            </a:spcAft>
            <a:buNone/>
          </a:pPr>
          <a:r>
            <a:rPr lang="en-US" sz="1400" kern="1200" dirty="0"/>
            <a:t>It doesn't boost performance by using more GPUs </a:t>
          </a:r>
          <a:r>
            <a:rPr lang="en-US" sz="1400" kern="1200" dirty="0" err="1"/>
            <a:t>everytime</a:t>
          </a:r>
          <a:r>
            <a:rPr lang="en-US" sz="1400" kern="1200" dirty="0"/>
            <a:t>. There are cases where we get decent results for a particular batch size.</a:t>
          </a:r>
        </a:p>
      </dsp:txBody>
      <dsp:txXfrm>
        <a:off x="1057183" y="1805"/>
        <a:ext cx="9458416" cy="915310"/>
      </dsp:txXfrm>
    </dsp:sp>
    <dsp:sp modelId="{290E78DB-DB87-439E-B039-E398B11CAB8A}">
      <dsp:nvSpPr>
        <dsp:cNvPr id="0" name=""/>
        <dsp:cNvSpPr/>
      </dsp:nvSpPr>
      <dsp:spPr>
        <a:xfrm>
          <a:off x="0" y="1145944"/>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629E78-85B9-4C92-8953-6461736E78AD}">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B00579-92C5-4738-86D1-32A58F2797B0}">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90000"/>
            </a:lnSpc>
            <a:spcBef>
              <a:spcPct val="0"/>
            </a:spcBef>
            <a:spcAft>
              <a:spcPct val="35000"/>
            </a:spcAft>
            <a:buNone/>
          </a:pPr>
          <a:r>
            <a:rPr lang="en-US" sz="1400" kern="1200"/>
            <a:t>It is not necessary to increase accuracy or model approximation capability by using larger batches. In fact, in some case, the greater the batch size, the lower the generalization capability.</a:t>
          </a:r>
        </a:p>
      </dsp:txBody>
      <dsp:txXfrm>
        <a:off x="1057183" y="1145944"/>
        <a:ext cx="9458416" cy="915310"/>
      </dsp:txXfrm>
    </dsp:sp>
    <dsp:sp modelId="{7AC3F010-F565-4DA5-9386-DAA6ECD7879D}">
      <dsp:nvSpPr>
        <dsp:cNvPr id="0" name=""/>
        <dsp:cNvSpPr/>
      </dsp:nvSpPr>
      <dsp:spPr>
        <a:xfrm>
          <a:off x="0" y="2290082"/>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C66182-2A5E-4F7A-86E8-8F8E04105E9E}">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C3C2F9-4C9B-41DE-B0D9-08FAD1799B13}">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90000"/>
            </a:lnSpc>
            <a:spcBef>
              <a:spcPct val="0"/>
            </a:spcBef>
            <a:spcAft>
              <a:spcPct val="35000"/>
            </a:spcAft>
            <a:buNone/>
          </a:pPr>
          <a:r>
            <a:rPr lang="en-US" sz="1400" kern="1200"/>
            <a:t>A strong tradeoff occurs between the number of batches and the number of GPUs that can be used in parallel. As can be seen from the above evaluation, given the amount of memory being consumed on each GPU, memory use was not efficient and thus we would like to see better memory allocation as well as time consumption.</a:t>
          </a:r>
        </a:p>
      </dsp:txBody>
      <dsp:txXfrm>
        <a:off x="1057183" y="2290082"/>
        <a:ext cx="9458416" cy="915310"/>
      </dsp:txXfrm>
    </dsp:sp>
    <dsp:sp modelId="{BBE0C150-CAEE-48FB-BB33-C4C26994BAEC}">
      <dsp:nvSpPr>
        <dsp:cNvPr id="0" name=""/>
        <dsp:cNvSpPr/>
      </dsp:nvSpPr>
      <dsp:spPr>
        <a:xfrm>
          <a:off x="0" y="3434221"/>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6DC6C-39B9-466E-A642-9FA775F87DD8}">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6A4081-1CDE-47C7-AC02-553187925AB2}">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90000"/>
            </a:lnSpc>
            <a:spcBef>
              <a:spcPct val="0"/>
            </a:spcBef>
            <a:spcAft>
              <a:spcPct val="35000"/>
            </a:spcAft>
            <a:buNone/>
          </a:pPr>
          <a:r>
            <a:rPr lang="en-US" sz="1400" kern="1200"/>
            <a:t>We can improve the test accuracy using maximum of GPU memory and if batch is not perfect, we must use Data Parallelism.</a:t>
          </a:r>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5FC10-DD0E-EB42-ADCE-0E74BF7CC4EE}" type="datetimeFigureOut">
              <a:rPr lang="en-US" smtClean="0"/>
              <a:t>12/4/20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13C6EA-25B7-4E4B-8F6D-A897D870D165}" type="slidenum">
              <a:rPr lang="en-US" smtClean="0"/>
              <a:t>‹#›</a:t>
            </a:fld>
            <a:endParaRPr lang="en-US"/>
          </a:p>
        </p:txBody>
      </p:sp>
    </p:spTree>
    <p:extLst>
      <p:ext uri="{BB962C8B-B14F-4D97-AF65-F5344CB8AC3E}">
        <p14:creationId xmlns:p14="http://schemas.microsoft.com/office/powerpoint/2010/main" val="816111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13C6EA-25B7-4E4B-8F6D-A897D870D165}" type="slidenum">
              <a:rPr lang="en-US" smtClean="0"/>
              <a:t>6</a:t>
            </a:fld>
            <a:endParaRPr lang="en-US"/>
          </a:p>
        </p:txBody>
      </p:sp>
    </p:spTree>
    <p:extLst>
      <p:ext uri="{BB962C8B-B14F-4D97-AF65-F5344CB8AC3E}">
        <p14:creationId xmlns:p14="http://schemas.microsoft.com/office/powerpoint/2010/main" val="2952397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13C6EA-25B7-4E4B-8F6D-A897D870D165}" type="slidenum">
              <a:rPr lang="en-US" smtClean="0"/>
              <a:t>8</a:t>
            </a:fld>
            <a:endParaRPr lang="en-US"/>
          </a:p>
        </p:txBody>
      </p:sp>
    </p:spTree>
    <p:extLst>
      <p:ext uri="{BB962C8B-B14F-4D97-AF65-F5344CB8AC3E}">
        <p14:creationId xmlns:p14="http://schemas.microsoft.com/office/powerpoint/2010/main" val="1622031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13C6EA-25B7-4E4B-8F6D-A897D870D165}" type="slidenum">
              <a:rPr lang="en-US" smtClean="0"/>
              <a:t>14</a:t>
            </a:fld>
            <a:endParaRPr lang="en-US"/>
          </a:p>
        </p:txBody>
      </p:sp>
    </p:spTree>
    <p:extLst>
      <p:ext uri="{BB962C8B-B14F-4D97-AF65-F5344CB8AC3E}">
        <p14:creationId xmlns:p14="http://schemas.microsoft.com/office/powerpoint/2010/main" val="4119245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13C6EA-25B7-4E4B-8F6D-A897D870D165}" type="slidenum">
              <a:rPr lang="en-US" smtClean="0"/>
              <a:t>35</a:t>
            </a:fld>
            <a:endParaRPr lang="en-US"/>
          </a:p>
        </p:txBody>
      </p:sp>
    </p:spTree>
    <p:extLst>
      <p:ext uri="{BB962C8B-B14F-4D97-AF65-F5344CB8AC3E}">
        <p14:creationId xmlns:p14="http://schemas.microsoft.com/office/powerpoint/2010/main" val="3572176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12/4/20</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12852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12/4/20</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8759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12/4/20</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64647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12/4/20</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67111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12/4/20</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53588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12/4/20</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18971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12/4/20</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7185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12/4/20</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97095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12/4/20</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53281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12/4/20</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33499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12/4/20</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2459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12/4/20</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81463408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https://github.com/Hguimaraes/gtzan.keras/raw/master/data/assets/cmcnngtzan.png"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https://miro.medium.com/max/3200/1*_aV1RSXfZYdvT5gfDUblCA.jpeg"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3" Type="http://schemas.openxmlformats.org/officeDocument/2006/relationships/hyperlink" Target="https://www.sciencedirect.com/science/article/pii/S1110866512000151" TargetMode="External"/><Relationship Id="rId2" Type="http://schemas.openxmlformats.org/officeDocument/2006/relationships/hyperlink" Target="https://towardsdatascience.com/how-to-apply-machine-learning-and-deep-learning-methods-to%20audio-analysis-615e286fcbbc" TargetMode="External"/><Relationship Id="rId1" Type="http://schemas.openxmlformats.org/officeDocument/2006/relationships/slideLayout" Target="../slideLayouts/slideLayout2.xml"/><Relationship Id="rId5" Type="http://schemas.openxmlformats.org/officeDocument/2006/relationships/hyperlink" Target="https://arxiv.org/abs/1712.08370" TargetMode="External"/><Relationship Id="rId4" Type="http://schemas.openxmlformats.org/officeDocument/2006/relationships/hyperlink" Target="https://ieeexplore.ieee.org/document/855401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https://camo.githubusercontent.com/43212f89953a7bfe5e0afca2fb523ecd032151fddf832266a31b8040f9f2a818/687474703a2f2f746f6d6d796d756c6c616e65792e636f6d2f696d672f636e6e2d6469616772616d2e706e67"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kaggle.com/andradaolteanu/gtzan-dataset-music-genre-classificatio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20668F5-FF72-47B0-BF71-073616C0D2EA}"/>
              </a:ext>
            </a:extLst>
          </p:cNvPr>
          <p:cNvPicPr>
            <a:picLocks noChangeAspect="1"/>
          </p:cNvPicPr>
          <p:nvPr/>
        </p:nvPicPr>
        <p:blipFill rotWithShape="1">
          <a:blip r:embed="rId2">
            <a:alphaModFix amt="70000"/>
          </a:blip>
          <a:srcRect t="15726" r="-1" b="-1"/>
          <a:stretch/>
        </p:blipFill>
        <p:spPr>
          <a:xfrm>
            <a:off x="20" y="10"/>
            <a:ext cx="12188932" cy="6856614"/>
          </a:xfrm>
          <a:prstGeom prst="rect">
            <a:avLst/>
          </a:prstGeom>
        </p:spPr>
      </p:pic>
      <p:grpSp>
        <p:nvGrpSpPr>
          <p:cNvPr id="15"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6"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8" name="Freeform: Shape 17">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7" name="Freeform: Shape 16">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28"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29" name="Freeform: Shape 28">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1"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42" name="Freeform: Shape 41">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 name="Freeform: Shape 31">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49F57300-5E47-2642-A27E-95F2405D36CA}"/>
              </a:ext>
            </a:extLst>
          </p:cNvPr>
          <p:cNvSpPr>
            <a:spLocks noGrp="1"/>
          </p:cNvSpPr>
          <p:nvPr>
            <p:ph type="ctrTitle"/>
          </p:nvPr>
        </p:nvSpPr>
        <p:spPr>
          <a:xfrm>
            <a:off x="994404" y="731041"/>
            <a:ext cx="10191942" cy="3173034"/>
          </a:xfrm>
        </p:spPr>
        <p:txBody>
          <a:bodyPr>
            <a:normAutofit/>
          </a:bodyPr>
          <a:lstStyle/>
          <a:p>
            <a:pPr>
              <a:lnSpc>
                <a:spcPct val="90000"/>
              </a:lnSpc>
            </a:pPr>
            <a:r>
              <a:rPr lang="en-US" sz="3600" b="1" dirty="0">
                <a:solidFill>
                  <a:schemeClr val="tx1"/>
                </a:solidFill>
                <a:effectLst>
                  <a:outerShdw blurRad="12700" dist="38100" dir="2700000" algn="tl">
                    <a:schemeClr val="bg1">
                      <a:lumMod val="50000"/>
                    </a:schemeClr>
                  </a:outerShdw>
                </a:effectLst>
              </a:rPr>
              <a:t>MUSIC</a:t>
            </a:r>
            <a:br>
              <a:rPr lang="en-US" sz="3600" dirty="0">
                <a:solidFill>
                  <a:schemeClr val="tx1"/>
                </a:solidFill>
              </a:rPr>
            </a:br>
            <a:r>
              <a:rPr lang="en-US" sz="3600" b="1" dirty="0">
                <a:solidFill>
                  <a:schemeClr val="tx1"/>
                </a:solidFill>
                <a:effectLst>
                  <a:outerShdw blurRad="12700" dist="38100" dir="2700000" algn="tl">
                    <a:schemeClr val="bg1">
                      <a:lumMod val="50000"/>
                    </a:schemeClr>
                  </a:outerShdw>
                </a:effectLst>
              </a:rPr>
              <a:t>GENRE</a:t>
            </a:r>
            <a:br>
              <a:rPr lang="en-US" sz="3600" dirty="0">
                <a:solidFill>
                  <a:schemeClr val="tx1"/>
                </a:solidFill>
              </a:rPr>
            </a:br>
            <a:r>
              <a:rPr lang="en-US" sz="3600" b="1" dirty="0">
                <a:solidFill>
                  <a:schemeClr val="tx1"/>
                </a:solidFill>
                <a:effectLst>
                  <a:outerShdw blurRad="12700" dist="38100" dir="2700000" algn="tl">
                    <a:schemeClr val="bg1">
                      <a:lumMod val="50000"/>
                    </a:schemeClr>
                  </a:outerShdw>
                </a:effectLst>
              </a:rPr>
              <a:t>CLASSIFICATION</a:t>
            </a:r>
            <a:br>
              <a:rPr lang="en-US" sz="3600" dirty="0">
                <a:solidFill>
                  <a:schemeClr val="tx1"/>
                </a:solidFill>
              </a:rPr>
            </a:br>
            <a:r>
              <a:rPr lang="en-US" sz="3600" b="1" dirty="0">
                <a:solidFill>
                  <a:schemeClr val="tx1"/>
                </a:solidFill>
                <a:effectLst>
                  <a:outerShdw blurRad="12700" dist="38100" dir="2700000" algn="tl">
                    <a:schemeClr val="bg1">
                      <a:lumMod val="50000"/>
                    </a:schemeClr>
                  </a:outerShdw>
                </a:effectLst>
              </a:rPr>
              <a:t>WITH</a:t>
            </a:r>
            <a:br>
              <a:rPr lang="en-US" sz="3600" dirty="0">
                <a:solidFill>
                  <a:schemeClr val="tx1"/>
                </a:solidFill>
              </a:rPr>
            </a:br>
            <a:r>
              <a:rPr lang="en-US" sz="3600" b="1" dirty="0">
                <a:solidFill>
                  <a:schemeClr val="tx1"/>
                </a:solidFill>
                <a:effectLst>
                  <a:outerShdw blurRad="12700" dist="38100" dir="2700000" algn="tl">
                    <a:schemeClr val="bg1">
                      <a:lumMod val="50000"/>
                    </a:schemeClr>
                  </a:outerShdw>
                </a:effectLst>
              </a:rPr>
              <a:t>DEEP LEARNING</a:t>
            </a:r>
            <a:br>
              <a:rPr lang="en-US" sz="3600" dirty="0">
                <a:solidFill>
                  <a:srgbClr val="FFFFFF"/>
                </a:solidFill>
              </a:rPr>
            </a:br>
            <a:endParaRPr lang="en-US" sz="3600" dirty="0">
              <a:solidFill>
                <a:srgbClr val="FFFFFF"/>
              </a:solidFill>
            </a:endParaRPr>
          </a:p>
        </p:txBody>
      </p:sp>
      <p:sp>
        <p:nvSpPr>
          <p:cNvPr id="3" name="Subtitle 2">
            <a:extLst>
              <a:ext uri="{FF2B5EF4-FFF2-40B4-BE49-F238E27FC236}">
                <a16:creationId xmlns:a16="http://schemas.microsoft.com/office/drawing/2014/main" id="{E077A6F6-E5B3-CD4F-9720-5F67263C0125}"/>
              </a:ext>
            </a:extLst>
          </p:cNvPr>
          <p:cNvSpPr>
            <a:spLocks noGrp="1"/>
          </p:cNvSpPr>
          <p:nvPr>
            <p:ph type="subTitle" idx="1"/>
          </p:nvPr>
        </p:nvSpPr>
        <p:spPr>
          <a:xfrm>
            <a:off x="1524000" y="4069354"/>
            <a:ext cx="9144000" cy="1265285"/>
          </a:xfrm>
        </p:spPr>
        <p:txBody>
          <a:bodyPr>
            <a:normAutofit fontScale="92500" lnSpcReduction="10000"/>
          </a:bodyPr>
          <a:lstStyle/>
          <a:p>
            <a:endParaRPr lang="en-US" sz="2200" b="1" u="sng" dirty="0">
              <a:solidFill>
                <a:srgbClr val="FFFFFF"/>
              </a:solidFill>
              <a:effectLst>
                <a:outerShdw blurRad="38100" dist="25400" dir="5400000" algn="ctr">
                  <a:srgbClr val="6E747A">
                    <a:alpha val="43000"/>
                  </a:srgbClr>
                </a:outerShdw>
              </a:effectLst>
            </a:endParaRPr>
          </a:p>
          <a:p>
            <a:endParaRPr lang="en-US" sz="2200" b="1" u="sng" dirty="0">
              <a:solidFill>
                <a:srgbClr val="FFFFFF"/>
              </a:solidFill>
              <a:effectLst>
                <a:outerShdw blurRad="38100" dist="25400" dir="5400000" algn="ctr">
                  <a:srgbClr val="6E747A">
                    <a:alpha val="43000"/>
                  </a:srgbClr>
                </a:outerShdw>
              </a:effectLst>
            </a:endParaRPr>
          </a:p>
          <a:p>
            <a:r>
              <a:rPr lang="en-US" sz="2200" b="1" u="sng" dirty="0">
                <a:solidFill>
                  <a:srgbClr val="FFFFFF"/>
                </a:solidFill>
                <a:effectLst>
                  <a:outerShdw blurRad="38100" dist="25400" dir="5400000" algn="ctr">
                    <a:srgbClr val="6E747A">
                      <a:alpha val="43000"/>
                    </a:srgbClr>
                  </a:outerShdw>
                </a:effectLst>
              </a:rPr>
              <a:t>TEAM 20</a:t>
            </a:r>
            <a:r>
              <a:rPr lang="en-US" sz="2200" b="1" dirty="0">
                <a:solidFill>
                  <a:srgbClr val="FFFFFF"/>
                </a:solidFill>
                <a:effectLst>
                  <a:outerShdw blurRad="38100" dist="25400" dir="5400000" algn="ctr">
                    <a:srgbClr val="6E747A">
                      <a:alpha val="43000"/>
                    </a:srgbClr>
                  </a:outerShdw>
                </a:effectLst>
              </a:rPr>
              <a:t> -&gt; KAUSHIK PATIL (001056490)</a:t>
            </a:r>
            <a:endParaRPr lang="en-US" sz="2200" dirty="0">
              <a:solidFill>
                <a:srgbClr val="FFFFFF"/>
              </a:solidFill>
            </a:endParaRPr>
          </a:p>
          <a:p>
            <a:endParaRPr lang="en-US" sz="2200" dirty="0">
              <a:solidFill>
                <a:srgbClr val="FFFFFF"/>
              </a:solidFill>
            </a:endParaRPr>
          </a:p>
        </p:txBody>
      </p:sp>
      <p:grpSp>
        <p:nvGrpSpPr>
          <p:cNvPr id="48"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49" name="Straight Connector 48">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369628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8" name="Top left">
            <a:extLst>
              <a:ext uri="{FF2B5EF4-FFF2-40B4-BE49-F238E27FC236}">
                <a16:creationId xmlns:a16="http://schemas.microsoft.com/office/drawing/2014/main" id="{459862C0-828C-4688-9C70-32B1063084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39" name="Freeform: Shape 14">
              <a:extLst>
                <a:ext uri="{FF2B5EF4-FFF2-40B4-BE49-F238E27FC236}">
                  <a16:creationId xmlns:a16="http://schemas.microsoft.com/office/drawing/2014/main" id="{9D913CF1-1352-4A05-9FFE-BAC2B9EF9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Freeform: Shape 15">
              <a:extLst>
                <a:ext uri="{FF2B5EF4-FFF2-40B4-BE49-F238E27FC236}">
                  <a16:creationId xmlns:a16="http://schemas.microsoft.com/office/drawing/2014/main" id="{594EFAD0-1F3C-4A6A-AA1D-211ED5654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1" name="Freeform: Shape 16">
              <a:extLst>
                <a:ext uri="{FF2B5EF4-FFF2-40B4-BE49-F238E27FC236}">
                  <a16:creationId xmlns:a16="http://schemas.microsoft.com/office/drawing/2014/main" id="{5D71D53D-E478-4044-985B-57A5A530E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2" name="Freeform: Shape 17">
              <a:extLst>
                <a:ext uri="{FF2B5EF4-FFF2-40B4-BE49-F238E27FC236}">
                  <a16:creationId xmlns:a16="http://schemas.microsoft.com/office/drawing/2014/main" id="{589D7948-C0E9-43BA-9CB4-975A6D9436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18">
              <a:extLst>
                <a:ext uri="{FF2B5EF4-FFF2-40B4-BE49-F238E27FC236}">
                  <a16:creationId xmlns:a16="http://schemas.microsoft.com/office/drawing/2014/main" id="{02E1523D-C3CB-46C6-B1CD-14A95DF0AD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19">
              <a:extLst>
                <a:ext uri="{FF2B5EF4-FFF2-40B4-BE49-F238E27FC236}">
                  <a16:creationId xmlns:a16="http://schemas.microsoft.com/office/drawing/2014/main" id="{57C548BC-A312-4789-93A8-CBCFC2FC5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20">
              <a:extLst>
                <a:ext uri="{FF2B5EF4-FFF2-40B4-BE49-F238E27FC236}">
                  <a16:creationId xmlns:a16="http://schemas.microsoft.com/office/drawing/2014/main" id="{DD0292AB-E3CA-4B26-BF97-0065659D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21">
              <a:extLst>
                <a:ext uri="{FF2B5EF4-FFF2-40B4-BE49-F238E27FC236}">
                  <a16:creationId xmlns:a16="http://schemas.microsoft.com/office/drawing/2014/main" id="{596E2A19-992B-423A-BC43-9132FB364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47" name="Freeform: Shape 23">
            <a:extLst>
              <a:ext uri="{FF2B5EF4-FFF2-40B4-BE49-F238E27FC236}">
                <a16:creationId xmlns:a16="http://schemas.microsoft.com/office/drawing/2014/main" id="{E1053F4E-9FA5-4F7B-9769-047E79535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 name="Content Placeholder 2">
            <a:extLst>
              <a:ext uri="{FF2B5EF4-FFF2-40B4-BE49-F238E27FC236}">
                <a16:creationId xmlns:a16="http://schemas.microsoft.com/office/drawing/2014/main" id="{8E638CFE-E921-7F4C-B231-42F63D76CFC8}"/>
              </a:ext>
            </a:extLst>
          </p:cNvPr>
          <p:cNvSpPr>
            <a:spLocks noGrp="1"/>
          </p:cNvSpPr>
          <p:nvPr>
            <p:ph idx="1"/>
          </p:nvPr>
        </p:nvSpPr>
        <p:spPr>
          <a:xfrm>
            <a:off x="1185755" y="2384474"/>
            <a:ext cx="5604997" cy="3728613"/>
          </a:xfrm>
        </p:spPr>
        <p:txBody>
          <a:bodyPr>
            <a:normAutofit/>
          </a:bodyPr>
          <a:lstStyle/>
          <a:p>
            <a:pPr algn="just"/>
            <a:r>
              <a:rPr lang="en-US" sz="1800" dirty="0"/>
              <a:t>Before analysis of the dataset, we should understand and make plan for successful execution of processes and tasks. The foremost thing of the analysis is to do data pre-processing to understand the information in the dataset. We will achieve this using Jupyter Notebook.</a:t>
            </a:r>
          </a:p>
          <a:p>
            <a:pPr algn="just"/>
            <a:r>
              <a:rPr lang="en-US" sz="1800" dirty="0"/>
              <a:t>These are the two types of graphs wave plots and color bar for specific genre extracted from data using librosa.</a:t>
            </a:r>
          </a:p>
          <a:p>
            <a:pPr algn="just"/>
            <a:endParaRPr lang="en-US" sz="1800" dirty="0"/>
          </a:p>
          <a:p>
            <a:pPr algn="just"/>
            <a:endParaRPr lang="en-US" sz="1800" dirty="0"/>
          </a:p>
        </p:txBody>
      </p:sp>
      <p:pic>
        <p:nvPicPr>
          <p:cNvPr id="5" name="Picture 4" descr="A picture containing night sky&#10;&#10;Description automatically generated">
            <a:extLst>
              <a:ext uri="{FF2B5EF4-FFF2-40B4-BE49-F238E27FC236}">
                <a16:creationId xmlns:a16="http://schemas.microsoft.com/office/drawing/2014/main" id="{54038500-C61B-7C48-B53B-74D4C97A6DD8}"/>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7172627" y="1628766"/>
            <a:ext cx="4817466" cy="1710200"/>
          </a:xfrm>
          <a:prstGeom prst="rect">
            <a:avLst/>
          </a:prstGeom>
          <a:noFill/>
        </p:spPr>
      </p:pic>
      <p:pic>
        <p:nvPicPr>
          <p:cNvPr id="4" name="Picture 3" descr="A picture containing text, measuring stick&#10;&#10;Description automatically generated">
            <a:extLst>
              <a:ext uri="{FF2B5EF4-FFF2-40B4-BE49-F238E27FC236}">
                <a16:creationId xmlns:a16="http://schemas.microsoft.com/office/drawing/2014/main" id="{7D45AC26-1F24-C849-840F-0CBADE1C398C}"/>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7172627" y="3503934"/>
            <a:ext cx="4817466" cy="1589763"/>
          </a:xfrm>
          <a:prstGeom prst="rect">
            <a:avLst/>
          </a:prstGeom>
          <a:noFill/>
        </p:spPr>
      </p:pic>
      <p:grpSp>
        <p:nvGrpSpPr>
          <p:cNvPr id="26" name="Bottom Right">
            <a:extLst>
              <a:ext uri="{FF2B5EF4-FFF2-40B4-BE49-F238E27FC236}">
                <a16:creationId xmlns:a16="http://schemas.microsoft.com/office/drawing/2014/main" id="{AD4BD16E-C737-4940-9554-4F38D19BD6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8" name="Graphic 157">
              <a:extLst>
                <a:ext uri="{FF2B5EF4-FFF2-40B4-BE49-F238E27FC236}">
                  <a16:creationId xmlns:a16="http://schemas.microsoft.com/office/drawing/2014/main" id="{ABCD3874-8B15-426E-9474-9E62D55761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9" name="Freeform: Shape 28">
                <a:extLst>
                  <a:ext uri="{FF2B5EF4-FFF2-40B4-BE49-F238E27FC236}">
                    <a16:creationId xmlns:a16="http://schemas.microsoft.com/office/drawing/2014/main" id="{B143CC60-7FC7-4C7A-83AE-C0407345C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29">
                <a:extLst>
                  <a:ext uri="{FF2B5EF4-FFF2-40B4-BE49-F238E27FC236}">
                    <a16:creationId xmlns:a16="http://schemas.microsoft.com/office/drawing/2014/main" id="{2A80F6FC-4D96-4FC3-84CF-DCDF434CE5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30">
                <a:extLst>
                  <a:ext uri="{FF2B5EF4-FFF2-40B4-BE49-F238E27FC236}">
                    <a16:creationId xmlns:a16="http://schemas.microsoft.com/office/drawing/2014/main" id="{8BD39541-DE32-4CD1-8233-10583989C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31">
                <a:extLst>
                  <a:ext uri="{FF2B5EF4-FFF2-40B4-BE49-F238E27FC236}">
                    <a16:creationId xmlns:a16="http://schemas.microsoft.com/office/drawing/2014/main" id="{83223A41-CAE9-48C9-B0F1-4D7336609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32">
                <a:extLst>
                  <a:ext uri="{FF2B5EF4-FFF2-40B4-BE49-F238E27FC236}">
                    <a16:creationId xmlns:a16="http://schemas.microsoft.com/office/drawing/2014/main" id="{116E84E6-CDBF-4571-8BA3-F98186869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33">
                <a:extLst>
                  <a:ext uri="{FF2B5EF4-FFF2-40B4-BE49-F238E27FC236}">
                    <a16:creationId xmlns:a16="http://schemas.microsoft.com/office/drawing/2014/main" id="{51EE14EE-AE62-4058-8E52-70EF8007B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422A00BC-B1AC-4DB5-8CFE-61ABDEB27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5" name="Freeform: Shape 27">
              <a:extLst>
                <a:ext uri="{FF2B5EF4-FFF2-40B4-BE49-F238E27FC236}">
                  <a16:creationId xmlns:a16="http://schemas.microsoft.com/office/drawing/2014/main" id="{D692FB9F-D2E4-4C66-BCD8-3EB98044B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861543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 name="Rectangle 1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4" name="Top Left">
            <a:extLst>
              <a:ext uri="{FF2B5EF4-FFF2-40B4-BE49-F238E27FC236}">
                <a16:creationId xmlns:a16="http://schemas.microsoft.com/office/drawing/2014/main" id="{30304B26-4E93-4D42-9303-06EC0DF7D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15" name="Freeform: Shape 114">
              <a:extLst>
                <a:ext uri="{FF2B5EF4-FFF2-40B4-BE49-F238E27FC236}">
                  <a16:creationId xmlns:a16="http://schemas.microsoft.com/office/drawing/2014/main" id="{29D50E42-8AE6-4F93-A973-3F53687A6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6" name="Freeform: Shape 115">
              <a:extLst>
                <a:ext uri="{FF2B5EF4-FFF2-40B4-BE49-F238E27FC236}">
                  <a16:creationId xmlns:a16="http://schemas.microsoft.com/office/drawing/2014/main" id="{3F895F7B-FE45-4788-A637-58160B0E3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707B1D17-39B5-4E7E-B08C-3C4EBB4F8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39AE22F5-DF03-4C61-8BEE-1FC173372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C2BB2571-57DF-4289-972B-5FF20F167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3C365055-B37D-4DA1-AA3E-27D2C509E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21" name="Freeform: Shape 120">
              <a:extLst>
                <a:ext uri="{FF2B5EF4-FFF2-40B4-BE49-F238E27FC236}">
                  <a16:creationId xmlns:a16="http://schemas.microsoft.com/office/drawing/2014/main" id="{AFD7CA75-FC5F-4FF5-8A33-793D0280F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E19D9A18-3CF4-414E-AF23-AAEE1C8508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5" name="Title 1">
            <a:extLst>
              <a:ext uri="{FF2B5EF4-FFF2-40B4-BE49-F238E27FC236}">
                <a16:creationId xmlns:a16="http://schemas.microsoft.com/office/drawing/2014/main" id="{BA3301E0-AEAA-FA4A-834F-94C799456314}"/>
              </a:ext>
            </a:extLst>
          </p:cNvPr>
          <p:cNvSpPr>
            <a:spLocks noGrp="1"/>
          </p:cNvSpPr>
          <p:nvPr>
            <p:ph idx="1"/>
          </p:nvPr>
        </p:nvSpPr>
        <p:spPr>
          <a:xfrm>
            <a:off x="1185755" y="2384474"/>
            <a:ext cx="5604997" cy="3728613"/>
          </a:xfrm>
        </p:spPr>
        <p:txBody>
          <a:bodyPr>
            <a:normAutofit/>
          </a:bodyPr>
          <a:lstStyle/>
          <a:p>
            <a:pPr algn="just">
              <a:lnSpc>
                <a:spcPct val="100000"/>
              </a:lnSpc>
            </a:pPr>
            <a:r>
              <a:rPr lang="en-US" sz="1500" dirty="0"/>
              <a:t>Mel-Spectrogram is the function that I will extract from the audio files and then will store all the spectrograms in the npz format. We will Generate the log Mel spectrogram using an audio time series. Optionally this function will also plot the log Mel spectrogram.</a:t>
            </a:r>
          </a:p>
          <a:p>
            <a:pPr algn="just">
              <a:lnSpc>
                <a:spcPct val="100000"/>
              </a:lnSpc>
            </a:pPr>
            <a:r>
              <a:rPr lang="en-US" sz="1500" dirty="0"/>
              <a:t>We will also generate the log Mel spectrograms for all the tracks in the given pandas data frame.</a:t>
            </a:r>
          </a:p>
          <a:p>
            <a:pPr algn="just">
              <a:lnSpc>
                <a:spcPct val="100000"/>
              </a:lnSpc>
            </a:pPr>
            <a:r>
              <a:rPr lang="en-US" sz="1500" dirty="0"/>
              <a:t>Pandas Dataframe contains the tracks to convert to log Mel spectrograms for all genres and the Distribution of genres is even, so we don't have to worry about our models being biased towards one genre.</a:t>
            </a:r>
          </a:p>
          <a:p>
            <a:pPr algn="just">
              <a:lnSpc>
                <a:spcPct val="100000"/>
              </a:lnSpc>
            </a:pPr>
            <a:endParaRPr lang="en-US" sz="1500" dirty="0"/>
          </a:p>
        </p:txBody>
      </p:sp>
      <p:pic>
        <p:nvPicPr>
          <p:cNvPr id="47" name="Picture 6">
            <a:extLst>
              <a:ext uri="{FF2B5EF4-FFF2-40B4-BE49-F238E27FC236}">
                <a16:creationId xmlns:a16="http://schemas.microsoft.com/office/drawing/2014/main" id="{28011322-0772-40DC-AE64-F0DCBDE7EA09}"/>
              </a:ext>
            </a:extLst>
          </p:cNvPr>
          <p:cNvPicPr>
            <a:picLocks noChangeAspect="1"/>
          </p:cNvPicPr>
          <p:nvPr/>
        </p:nvPicPr>
        <p:blipFill rotWithShape="1">
          <a:blip r:embed="rId2"/>
          <a:srcRect l="15666" r="28084" b="-2"/>
          <a:stretch/>
        </p:blipFill>
        <p:spPr>
          <a:xfrm>
            <a:off x="7172627" y="567942"/>
            <a:ext cx="4817466" cy="5716862"/>
          </a:xfrm>
          <a:prstGeom prst="rect">
            <a:avLst/>
          </a:prstGeom>
        </p:spPr>
      </p:pic>
      <p:grpSp>
        <p:nvGrpSpPr>
          <p:cNvPr id="124" name="Bottom Right">
            <a:extLst>
              <a:ext uri="{FF2B5EF4-FFF2-40B4-BE49-F238E27FC236}">
                <a16:creationId xmlns:a16="http://schemas.microsoft.com/office/drawing/2014/main" id="{E7402E95-8FA3-4E79-AAA0-5B934639EE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25" name="Freeform: Shape 124">
              <a:extLst>
                <a:ext uri="{FF2B5EF4-FFF2-40B4-BE49-F238E27FC236}">
                  <a16:creationId xmlns:a16="http://schemas.microsoft.com/office/drawing/2014/main" id="{ED9EFCA6-0946-4FBA-BAFC-FEFAD2D4A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26" name="Graphic 157">
              <a:extLst>
                <a:ext uri="{FF2B5EF4-FFF2-40B4-BE49-F238E27FC236}">
                  <a16:creationId xmlns:a16="http://schemas.microsoft.com/office/drawing/2014/main" id="{F01A7F6A-E6E7-4C35-8107-15FE2F277EE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28" name="Freeform: Shape 127">
                <a:extLst>
                  <a:ext uri="{FF2B5EF4-FFF2-40B4-BE49-F238E27FC236}">
                    <a16:creationId xmlns:a16="http://schemas.microsoft.com/office/drawing/2014/main" id="{582E4DFD-9408-4EDC-B7C5-4A90954FA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9" name="Freeform: Shape 128">
                <a:extLst>
                  <a:ext uri="{FF2B5EF4-FFF2-40B4-BE49-F238E27FC236}">
                    <a16:creationId xmlns:a16="http://schemas.microsoft.com/office/drawing/2014/main" id="{52884DF8-D5DC-4034-9610-AA4270D2E2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0" name="Freeform: Shape 129">
                <a:extLst>
                  <a:ext uri="{FF2B5EF4-FFF2-40B4-BE49-F238E27FC236}">
                    <a16:creationId xmlns:a16="http://schemas.microsoft.com/office/drawing/2014/main" id="{B5C13311-ADA6-4A2D-9222-5250B14E5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1" name="Freeform: Shape 130">
                <a:extLst>
                  <a:ext uri="{FF2B5EF4-FFF2-40B4-BE49-F238E27FC236}">
                    <a16:creationId xmlns:a16="http://schemas.microsoft.com/office/drawing/2014/main" id="{BFC89B4D-4394-447B-B6E9-8AF0727C0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2" name="Freeform: Shape 131">
                <a:extLst>
                  <a:ext uri="{FF2B5EF4-FFF2-40B4-BE49-F238E27FC236}">
                    <a16:creationId xmlns:a16="http://schemas.microsoft.com/office/drawing/2014/main" id="{34AEF5EC-7628-4B01-B152-4C3B9FAF4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3" name="Freeform: Shape 132">
                <a:extLst>
                  <a:ext uri="{FF2B5EF4-FFF2-40B4-BE49-F238E27FC236}">
                    <a16:creationId xmlns:a16="http://schemas.microsoft.com/office/drawing/2014/main" id="{551F05E8-CE70-4333-9052-2C9AB4DF3C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4" name="Freeform: Shape 133">
                <a:extLst>
                  <a:ext uri="{FF2B5EF4-FFF2-40B4-BE49-F238E27FC236}">
                    <a16:creationId xmlns:a16="http://schemas.microsoft.com/office/drawing/2014/main" id="{F87BF52B-B229-46B9-A3A2-7B263D87C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27" name="Freeform: Shape 126">
              <a:extLst>
                <a:ext uri="{FF2B5EF4-FFF2-40B4-BE49-F238E27FC236}">
                  <a16:creationId xmlns:a16="http://schemas.microsoft.com/office/drawing/2014/main" id="{4CE6D305-9706-4184-870D-5FC249F05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072266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3FFE68-DF79-674F-8D75-76CAD1276C7D}"/>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43467" y="1361607"/>
            <a:ext cx="3278292" cy="1188380"/>
          </a:xfrm>
          <a:prstGeom prst="rect">
            <a:avLst/>
          </a:prstGeom>
          <a:noFill/>
        </p:spPr>
      </p:pic>
      <p:pic>
        <p:nvPicPr>
          <p:cNvPr id="8" name="Picture 7">
            <a:extLst>
              <a:ext uri="{FF2B5EF4-FFF2-40B4-BE49-F238E27FC236}">
                <a16:creationId xmlns:a16="http://schemas.microsoft.com/office/drawing/2014/main" id="{3B45417C-F7CB-4B41-80A4-F2E99C50424A}"/>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243493" y="2750481"/>
            <a:ext cx="3743538" cy="1357032"/>
          </a:xfrm>
          <a:prstGeom prst="rect">
            <a:avLst/>
          </a:prstGeom>
          <a:noFill/>
        </p:spPr>
      </p:pic>
      <p:pic>
        <p:nvPicPr>
          <p:cNvPr id="5" name="Picture 4">
            <a:extLst>
              <a:ext uri="{FF2B5EF4-FFF2-40B4-BE49-F238E27FC236}">
                <a16:creationId xmlns:a16="http://schemas.microsoft.com/office/drawing/2014/main" id="{3C32BCD6-635C-3E46-BD8F-49F04B414A65}"/>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308764" y="1368589"/>
            <a:ext cx="3239769" cy="1174416"/>
          </a:xfrm>
          <a:prstGeom prst="rect">
            <a:avLst/>
          </a:prstGeom>
          <a:noFill/>
        </p:spPr>
      </p:pic>
      <p:pic>
        <p:nvPicPr>
          <p:cNvPr id="6" name="Picture 5">
            <a:extLst>
              <a:ext uri="{FF2B5EF4-FFF2-40B4-BE49-F238E27FC236}">
                <a16:creationId xmlns:a16="http://schemas.microsoft.com/office/drawing/2014/main" id="{F01351EA-C597-554B-B358-16A2017E640E}"/>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643467" y="4308005"/>
            <a:ext cx="3278292" cy="1188380"/>
          </a:xfrm>
          <a:prstGeom prst="rect">
            <a:avLst/>
          </a:prstGeom>
          <a:noFill/>
        </p:spPr>
      </p:pic>
      <p:pic>
        <p:nvPicPr>
          <p:cNvPr id="7" name="Picture 6" descr="A picture containing text&#10;&#10;Description automatically generated">
            <a:extLst>
              <a:ext uri="{FF2B5EF4-FFF2-40B4-BE49-F238E27FC236}">
                <a16:creationId xmlns:a16="http://schemas.microsoft.com/office/drawing/2014/main" id="{1211C045-EE33-DB4B-8415-324A6E6D3288}"/>
              </a:ext>
            </a:extLst>
          </p:cNvPr>
          <p:cNvPicPr/>
          <p:nvPr/>
        </p:nvPicPr>
        <p:blipFill>
          <a:blip r:embed="rId6">
            <a:extLst>
              <a:ext uri="{28A0092B-C50C-407E-A947-70E740481C1C}">
                <a14:useLocalDpi xmlns:a14="http://schemas.microsoft.com/office/drawing/2010/main" val="0"/>
              </a:ext>
            </a:extLst>
          </a:blip>
          <a:stretch>
            <a:fillRect/>
          </a:stretch>
        </p:blipFill>
        <p:spPr bwMode="auto">
          <a:xfrm>
            <a:off x="8308763" y="4324651"/>
            <a:ext cx="3239769" cy="1174416"/>
          </a:xfrm>
          <a:prstGeom prst="rect">
            <a:avLst/>
          </a:prstGeom>
          <a:noFill/>
        </p:spPr>
      </p:pic>
    </p:spTree>
    <p:extLst>
      <p:ext uri="{BB962C8B-B14F-4D97-AF65-F5344CB8AC3E}">
        <p14:creationId xmlns:p14="http://schemas.microsoft.com/office/powerpoint/2010/main" val="2246478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F55711-A4D4-0445-804F-B2D901D61147}"/>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43467" y="1361607"/>
            <a:ext cx="3278292" cy="1188380"/>
          </a:xfrm>
          <a:prstGeom prst="rect">
            <a:avLst/>
          </a:prstGeom>
          <a:noFill/>
        </p:spPr>
      </p:pic>
      <p:pic>
        <p:nvPicPr>
          <p:cNvPr id="5" name="Picture 4">
            <a:extLst>
              <a:ext uri="{FF2B5EF4-FFF2-40B4-BE49-F238E27FC236}">
                <a16:creationId xmlns:a16="http://schemas.microsoft.com/office/drawing/2014/main" id="{B5ED927F-7375-7946-A99B-D0C91B64651B}"/>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243493" y="2750481"/>
            <a:ext cx="3743538" cy="1357032"/>
          </a:xfrm>
          <a:prstGeom prst="rect">
            <a:avLst/>
          </a:prstGeom>
          <a:noFill/>
        </p:spPr>
      </p:pic>
      <p:pic>
        <p:nvPicPr>
          <p:cNvPr id="7" name="Picture 6" descr="A picture containing furniture, curtain&#10;&#10;Description automatically generated">
            <a:extLst>
              <a:ext uri="{FF2B5EF4-FFF2-40B4-BE49-F238E27FC236}">
                <a16:creationId xmlns:a16="http://schemas.microsoft.com/office/drawing/2014/main" id="{A32981BB-9AE8-014F-8BFA-5907B042ECAC}"/>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308764" y="1368589"/>
            <a:ext cx="3239769" cy="1174416"/>
          </a:xfrm>
          <a:prstGeom prst="rect">
            <a:avLst/>
          </a:prstGeom>
          <a:noFill/>
        </p:spPr>
      </p:pic>
      <p:pic>
        <p:nvPicPr>
          <p:cNvPr id="8" name="Picture 7" descr="A picture containing text, curtain&#10;&#10;Description automatically generated">
            <a:extLst>
              <a:ext uri="{FF2B5EF4-FFF2-40B4-BE49-F238E27FC236}">
                <a16:creationId xmlns:a16="http://schemas.microsoft.com/office/drawing/2014/main" id="{A84417DD-32D5-474B-9251-F4A785A16B01}"/>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643467" y="4308005"/>
            <a:ext cx="3278292" cy="1188380"/>
          </a:xfrm>
          <a:prstGeom prst="rect">
            <a:avLst/>
          </a:prstGeom>
          <a:noFill/>
        </p:spPr>
      </p:pic>
      <p:pic>
        <p:nvPicPr>
          <p:cNvPr id="4" name="Picture 3" descr="A picture containing text&#10;&#10;Description automatically generated">
            <a:extLst>
              <a:ext uri="{FF2B5EF4-FFF2-40B4-BE49-F238E27FC236}">
                <a16:creationId xmlns:a16="http://schemas.microsoft.com/office/drawing/2014/main" id="{8970CEF1-605A-0946-9436-8EC99ECAFD60}"/>
              </a:ext>
            </a:extLst>
          </p:cNvPr>
          <p:cNvPicPr/>
          <p:nvPr/>
        </p:nvPicPr>
        <p:blipFill>
          <a:blip r:embed="rId6">
            <a:extLst>
              <a:ext uri="{28A0092B-C50C-407E-A947-70E740481C1C}">
                <a14:useLocalDpi xmlns:a14="http://schemas.microsoft.com/office/drawing/2010/main" val="0"/>
              </a:ext>
            </a:extLst>
          </a:blip>
          <a:stretch>
            <a:fillRect/>
          </a:stretch>
        </p:blipFill>
        <p:spPr bwMode="auto">
          <a:xfrm>
            <a:off x="8308763" y="4324651"/>
            <a:ext cx="3239769" cy="1174416"/>
          </a:xfrm>
          <a:prstGeom prst="rect">
            <a:avLst/>
          </a:prstGeom>
          <a:noFill/>
        </p:spPr>
      </p:pic>
    </p:spTree>
    <p:extLst>
      <p:ext uri="{BB962C8B-B14F-4D97-AF65-F5344CB8AC3E}">
        <p14:creationId xmlns:p14="http://schemas.microsoft.com/office/powerpoint/2010/main" val="2180320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6"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7"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38" name="Freeform: Shape 13">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Freeform: Shape 14">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0" name="Freeform: Shape 15">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1" name="Freeform: Shape 16">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2" name="Freeform: Shape 17">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18">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19">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20">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Content Placeholder 2">
            <a:extLst>
              <a:ext uri="{FF2B5EF4-FFF2-40B4-BE49-F238E27FC236}">
                <a16:creationId xmlns:a16="http://schemas.microsoft.com/office/drawing/2014/main" id="{165B426F-3DB8-8641-9C5D-E20CF1C6918B}"/>
              </a:ext>
            </a:extLst>
          </p:cNvPr>
          <p:cNvSpPr>
            <a:spLocks noGrp="1"/>
          </p:cNvSpPr>
          <p:nvPr>
            <p:ph idx="1"/>
          </p:nvPr>
        </p:nvSpPr>
        <p:spPr>
          <a:xfrm>
            <a:off x="1185756" y="2955401"/>
            <a:ext cx="3988112" cy="3157686"/>
          </a:xfrm>
        </p:spPr>
        <p:txBody>
          <a:bodyPr>
            <a:normAutofit/>
          </a:bodyPr>
          <a:lstStyle/>
          <a:p>
            <a:pPr algn="just">
              <a:lnSpc>
                <a:spcPct val="100000"/>
              </a:lnSpc>
            </a:pPr>
            <a:r>
              <a:rPr lang="en-US" sz="1300" dirty="0"/>
              <a:t>Principal component analysis (PCA) is a technique for reducing the dimensionality of such datasets, increasing interpretability but at the same time minimizing information loss. It does so by creating new uncorrelated variables that successively maximize variance.</a:t>
            </a:r>
          </a:p>
          <a:p>
            <a:pPr algn="just">
              <a:lnSpc>
                <a:spcPct val="100000"/>
              </a:lnSpc>
            </a:pPr>
            <a:r>
              <a:rPr lang="en-US" sz="1300" dirty="0"/>
              <a:t>In other words,  PCA helps you interpret your data, but it will not always find the important patterns. Principal component analysis (PCA) simplifies the complexity in high-dimensional data while retaining trends and patterns. It does this by transforming the data into fewer dimensions, which act as summaries of features.</a:t>
            </a:r>
          </a:p>
          <a:p>
            <a:pPr algn="just">
              <a:lnSpc>
                <a:spcPct val="100000"/>
              </a:lnSpc>
            </a:pPr>
            <a:endParaRPr lang="en-US" sz="1300" dirty="0"/>
          </a:p>
        </p:txBody>
      </p:sp>
      <p:pic>
        <p:nvPicPr>
          <p:cNvPr id="4" name="Picture 3" descr="Chart, scatter chart&#10;&#10;Description automatically generated">
            <a:extLst>
              <a:ext uri="{FF2B5EF4-FFF2-40B4-BE49-F238E27FC236}">
                <a16:creationId xmlns:a16="http://schemas.microsoft.com/office/drawing/2014/main" id="{64AEE85D-38DE-6E4B-BE67-EAFC6E20E99F}"/>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602903" y="1438360"/>
            <a:ext cx="6387190" cy="3976026"/>
          </a:xfrm>
          <a:prstGeom prst="rect">
            <a:avLst/>
          </a:prstGeom>
          <a:noFill/>
        </p:spPr>
      </p:pic>
      <p:grpSp>
        <p:nvGrpSpPr>
          <p:cNvPr id="46"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7" name="Freeform: Shape 23">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5"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8" name="Freeform: Shape 26">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27">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28">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29">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30">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31">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32">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5" name="Freeform: Shape 25">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145638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5" name="Rectangle 4">
            <a:extLst>
              <a:ext uri="{FF2B5EF4-FFF2-40B4-BE49-F238E27FC236}">
                <a16:creationId xmlns:a16="http://schemas.microsoft.com/office/drawing/2014/main" id="{69956C60-2586-1246-8F45-4C7F220FEEF9}"/>
              </a:ext>
            </a:extLst>
          </p:cNvPr>
          <p:cNvSpPr/>
          <p:nvPr/>
        </p:nvSpPr>
        <p:spPr>
          <a:xfrm>
            <a:off x="1185756" y="2955401"/>
            <a:ext cx="3988112" cy="3157686"/>
          </a:xfrm>
          <a:prstGeom prst="rect">
            <a:avLst/>
          </a:prstGeom>
        </p:spPr>
        <p:txBody>
          <a:bodyPr vert="horz" lIns="91440" tIns="45720" rIns="91440" bIns="45720" rtlCol="0">
            <a:normAutofit/>
          </a:bodyPr>
          <a:lstStyle/>
          <a:p>
            <a:pPr indent="-228600" algn="just">
              <a:spcAft>
                <a:spcPts val="600"/>
              </a:spcAft>
              <a:buClr>
                <a:schemeClr val="accent5"/>
              </a:buClr>
              <a:buFont typeface="Avenir Next LT Pro" panose="020B0504020202020204" pitchFamily="34" charset="0"/>
              <a:buChar char="+"/>
            </a:pPr>
            <a:r>
              <a:rPr lang="en-US" sz="1100" dirty="0">
                <a:solidFill>
                  <a:schemeClr val="tx2"/>
                </a:solidFill>
              </a:rPr>
              <a:t>This curve quantifies how much of the total, 81920-dimensional variance is contained within the first N components. For example, we see that with the first 190 principal components contain approximately 75% of the variance, while you need around 850 components to describe close to 100% of the variance. We can also see that after 850ish principal components the remaining components explain none of the variance. This tells us we should definitely be performing PCA before throwing the data into our models. This is also important because while performing PCA we are effectively keeping the parts of the songs that make them stand out and removing the similar parts, this will help us better differentiate the genres.</a:t>
            </a:r>
          </a:p>
        </p:txBody>
      </p:sp>
      <p:pic>
        <p:nvPicPr>
          <p:cNvPr id="4" name="Picture 3" descr="A picture containing circle&#10;&#10;Description automatically generated">
            <a:extLst>
              <a:ext uri="{FF2B5EF4-FFF2-40B4-BE49-F238E27FC236}">
                <a16:creationId xmlns:a16="http://schemas.microsoft.com/office/drawing/2014/main" id="{CD5D6325-DB02-AD4F-94EA-888BBA4299B7}"/>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602903" y="1542152"/>
            <a:ext cx="6387190" cy="3768441"/>
          </a:xfrm>
          <a:prstGeom prst="rect">
            <a:avLst/>
          </a:prstGeom>
          <a:noFill/>
        </p:spPr>
      </p:pic>
      <p:grpSp>
        <p:nvGrpSpPr>
          <p:cNvPr id="24"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276347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7" name="Rectangle 11">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8" name="Freeform: Shape 13">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9" name="Freeform: Shape 15">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0" name="Freeform: Shape 1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2" name="Freeform: Shape 20">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3" name="Freeform: Shape 21">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4" name="Freeform: Shape 22">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65" name="Freeform: Shape 23">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6" name="Freeform: Shape 24">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67" name="Freeform: Shape 25">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68" name="Freeform: Shape 26">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69"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70" name="Freeform: Shape 29">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1" name="Freeform: Shape 30">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2" name="Freeform: Shape 31">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3" name="Freeform: Shape 32">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4" name="Freeform: Shape 33">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5" name="Freeform: Shape 34">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6" name="Freeform: Shape 35">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77" name="Rectangle 3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8" name="Rectangle 39">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79"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80" name="Freeform: Shape 42">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1" name="Freeform: Shape 43">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2" name="Freeform: Shape 44">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3" name="Freeform: Shape 45">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4" name="Freeform: Shape 46">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5" name="Freeform: Shape 47">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86" name="Freeform: Shape 48">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87" name="Freeform: Shape 49">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4335D03C-CA48-CF49-B0BF-B18A7B89BC79}"/>
              </a:ext>
            </a:extLst>
          </p:cNvPr>
          <p:cNvSpPr>
            <a:spLocks noGrp="1"/>
          </p:cNvSpPr>
          <p:nvPr>
            <p:ph type="title"/>
          </p:nvPr>
        </p:nvSpPr>
        <p:spPr>
          <a:xfrm>
            <a:off x="1005654" y="744909"/>
            <a:ext cx="3776416" cy="3155419"/>
          </a:xfrm>
        </p:spPr>
        <p:txBody>
          <a:bodyPr vert="horz" lIns="91440" tIns="45720" rIns="91440" bIns="45720" rtlCol="0" anchor="b">
            <a:normAutofit/>
          </a:bodyPr>
          <a:lstStyle/>
          <a:p>
            <a:r>
              <a:rPr lang="en-US" sz="5400" kern="1200" dirty="0">
                <a:solidFill>
                  <a:schemeClr val="tx2"/>
                </a:solidFill>
                <a:latin typeface="+mj-lt"/>
                <a:ea typeface="+mj-ea"/>
                <a:cs typeface="+mj-cs"/>
              </a:rPr>
              <a:t>Confusion Matrix</a:t>
            </a:r>
          </a:p>
        </p:txBody>
      </p:sp>
      <p:grpSp>
        <p:nvGrpSpPr>
          <p:cNvPr id="188"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3" name="Straight Connector 52">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7" name="Picture 26" descr="alt text">
            <a:extLst>
              <a:ext uri="{FF2B5EF4-FFF2-40B4-BE49-F238E27FC236}">
                <a16:creationId xmlns:a16="http://schemas.microsoft.com/office/drawing/2014/main" id="{1DF7966F-4A1B-1D4E-9585-DD257B46B2F0}"/>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tretch>
            <a:fillRect/>
          </a:stretch>
        </p:blipFill>
        <p:spPr bwMode="auto">
          <a:xfrm>
            <a:off x="5629599" y="567942"/>
            <a:ext cx="5516129" cy="5716862"/>
          </a:xfrm>
          <a:prstGeom prst="rect">
            <a:avLst/>
          </a:prstGeom>
          <a:noFill/>
          <a:extLst>
            <a:ext uri="{909E8E84-426E-40DD-AFC4-6F175D3DCCD1}">
              <a14:hiddenFill xmlns:a14="http://schemas.microsoft.com/office/drawing/2010/main">
                <a:solidFill>
                  <a:srgbClr val="FFFFFF"/>
                </a:solidFill>
              </a14:hiddenFill>
            </a:ext>
          </a:extLst>
        </p:spPr>
      </p:pic>
      <p:grpSp>
        <p:nvGrpSpPr>
          <p:cNvPr id="189"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90" name="Freeform: Shape 56">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8"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91" name="Freeform: Shape 59">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2" name="Freeform: Shape 60">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3" name="Freeform: Shape 61">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4" name="Freeform: Shape 62">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5" name="Freeform: Shape 63">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6" name="Freeform: Shape 64">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7" name="Freeform: Shape 65">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98" name="Freeform: Shape 58">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Rectangle 6">
            <a:extLst>
              <a:ext uri="{FF2B5EF4-FFF2-40B4-BE49-F238E27FC236}">
                <a16:creationId xmlns:a16="http://schemas.microsoft.com/office/drawing/2014/main" id="{C71CA6F3-7EBD-AC48-8C42-5A5834E5367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611411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4" name="Rectangle 16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66" name="Top Left">
            <a:extLst>
              <a:ext uri="{FF2B5EF4-FFF2-40B4-BE49-F238E27FC236}">
                <a16:creationId xmlns:a16="http://schemas.microsoft.com/office/drawing/2014/main" id="{05E14710-B20D-424F-9465-E0427970E3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67" name="Freeform: Shape 166">
              <a:extLst>
                <a:ext uri="{FF2B5EF4-FFF2-40B4-BE49-F238E27FC236}">
                  <a16:creationId xmlns:a16="http://schemas.microsoft.com/office/drawing/2014/main" id="{2857F0CF-E215-4235-B086-916830B96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168" name="Freeform: Shape 167">
              <a:extLst>
                <a:ext uri="{FF2B5EF4-FFF2-40B4-BE49-F238E27FC236}">
                  <a16:creationId xmlns:a16="http://schemas.microsoft.com/office/drawing/2014/main" id="{5E06EA72-1DD7-4343-9768-D1089D1832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9" name="Freeform: Shape 168">
              <a:extLst>
                <a:ext uri="{FF2B5EF4-FFF2-40B4-BE49-F238E27FC236}">
                  <a16:creationId xmlns:a16="http://schemas.microsoft.com/office/drawing/2014/main" id="{26465186-B0EF-4443-AA37-CD37F259E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0" name="Freeform: Shape 169">
              <a:extLst>
                <a:ext uri="{FF2B5EF4-FFF2-40B4-BE49-F238E27FC236}">
                  <a16:creationId xmlns:a16="http://schemas.microsoft.com/office/drawing/2014/main" id="{235EA6BD-3484-4D72-8838-3DA1757700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endParaRPr lang="en-US"/>
            </a:p>
          </p:txBody>
        </p:sp>
        <p:sp>
          <p:nvSpPr>
            <p:cNvPr id="171" name="Freeform: Shape 170">
              <a:extLst>
                <a:ext uri="{FF2B5EF4-FFF2-40B4-BE49-F238E27FC236}">
                  <a16:creationId xmlns:a16="http://schemas.microsoft.com/office/drawing/2014/main" id="{62088E30-E17C-40A3-876F-C79A7BDFE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2" name="Freeform: Shape 171">
              <a:extLst>
                <a:ext uri="{FF2B5EF4-FFF2-40B4-BE49-F238E27FC236}">
                  <a16:creationId xmlns:a16="http://schemas.microsoft.com/office/drawing/2014/main" id="{7A3A6DD2-FE8F-4861-81EA-E1A5BB6B5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endParaRPr lang="en-US"/>
            </a:p>
          </p:txBody>
        </p:sp>
        <p:sp>
          <p:nvSpPr>
            <p:cNvPr id="173" name="Freeform: Shape 172">
              <a:extLst>
                <a:ext uri="{FF2B5EF4-FFF2-40B4-BE49-F238E27FC236}">
                  <a16:creationId xmlns:a16="http://schemas.microsoft.com/office/drawing/2014/main" id="{9E9FFAA5-21C1-4B65-9DA9-24DFCC45C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endParaRPr lang="en-US"/>
            </a:p>
          </p:txBody>
        </p:sp>
        <p:sp>
          <p:nvSpPr>
            <p:cNvPr id="174" name="Freeform: Shape 173">
              <a:extLst>
                <a:ext uri="{FF2B5EF4-FFF2-40B4-BE49-F238E27FC236}">
                  <a16:creationId xmlns:a16="http://schemas.microsoft.com/office/drawing/2014/main" id="{4FECE28E-7EEC-4B45-B573-BCAE111FC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176" name="Bottom Right">
            <a:extLst>
              <a:ext uri="{FF2B5EF4-FFF2-40B4-BE49-F238E27FC236}">
                <a16:creationId xmlns:a16="http://schemas.microsoft.com/office/drawing/2014/main" id="{33E292A1-440C-41B6-AECE-499683C5C2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77" name="Freeform: Shape 176">
              <a:extLst>
                <a:ext uri="{FF2B5EF4-FFF2-40B4-BE49-F238E27FC236}">
                  <a16:creationId xmlns:a16="http://schemas.microsoft.com/office/drawing/2014/main" id="{336D22F2-5BE5-4299-B3C4-06B3823F93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178" name="Graphic 157">
              <a:extLst>
                <a:ext uri="{FF2B5EF4-FFF2-40B4-BE49-F238E27FC236}">
                  <a16:creationId xmlns:a16="http://schemas.microsoft.com/office/drawing/2014/main" id="{D126EE8D-7318-40DC-AE0F-120FD040C8A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80" name="Freeform: Shape 179">
                <a:extLst>
                  <a:ext uri="{FF2B5EF4-FFF2-40B4-BE49-F238E27FC236}">
                    <a16:creationId xmlns:a16="http://schemas.microsoft.com/office/drawing/2014/main" id="{CBE7795C-A860-4C9B-BC23-1FBEDEBE5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1" name="Freeform: Shape 180">
                <a:extLst>
                  <a:ext uri="{FF2B5EF4-FFF2-40B4-BE49-F238E27FC236}">
                    <a16:creationId xmlns:a16="http://schemas.microsoft.com/office/drawing/2014/main" id="{F569E8A3-064F-490D-A574-DE37DCF5D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2" name="Freeform: Shape 181">
                <a:extLst>
                  <a:ext uri="{FF2B5EF4-FFF2-40B4-BE49-F238E27FC236}">
                    <a16:creationId xmlns:a16="http://schemas.microsoft.com/office/drawing/2014/main" id="{1F5D334B-EA10-488A-ACEF-359FC7313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3" name="Freeform: Shape 182">
                <a:extLst>
                  <a:ext uri="{FF2B5EF4-FFF2-40B4-BE49-F238E27FC236}">
                    <a16:creationId xmlns:a16="http://schemas.microsoft.com/office/drawing/2014/main" id="{671E9F15-20FF-466A-8976-CB9AEDC36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4" name="Freeform: Shape 183">
                <a:extLst>
                  <a:ext uri="{FF2B5EF4-FFF2-40B4-BE49-F238E27FC236}">
                    <a16:creationId xmlns:a16="http://schemas.microsoft.com/office/drawing/2014/main" id="{3F6396EF-4FA3-4C64-A4AB-AAFD68045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5" name="Freeform: Shape 184">
                <a:extLst>
                  <a:ext uri="{FF2B5EF4-FFF2-40B4-BE49-F238E27FC236}">
                    <a16:creationId xmlns:a16="http://schemas.microsoft.com/office/drawing/2014/main" id="{97498B4E-B548-4846-A943-8C077647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6" name="Freeform: Shape 185">
                <a:extLst>
                  <a:ext uri="{FF2B5EF4-FFF2-40B4-BE49-F238E27FC236}">
                    <a16:creationId xmlns:a16="http://schemas.microsoft.com/office/drawing/2014/main" id="{15E991F3-4EDE-4EF1-A611-12F3BCB02A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79" name="Freeform: Shape 178">
              <a:extLst>
                <a:ext uri="{FF2B5EF4-FFF2-40B4-BE49-F238E27FC236}">
                  <a16:creationId xmlns:a16="http://schemas.microsoft.com/office/drawing/2014/main" id="{62FCF0CC-5B63-496D-B9A8-AF0233757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06" name="Content Placeholder 2">
            <a:extLst>
              <a:ext uri="{FF2B5EF4-FFF2-40B4-BE49-F238E27FC236}">
                <a16:creationId xmlns:a16="http://schemas.microsoft.com/office/drawing/2014/main" id="{68F81642-EF83-B94C-B475-49C923A33DCD}"/>
              </a:ext>
            </a:extLst>
          </p:cNvPr>
          <p:cNvSpPr>
            <a:spLocks noGrp="1"/>
          </p:cNvSpPr>
          <p:nvPr>
            <p:ph idx="1"/>
          </p:nvPr>
        </p:nvSpPr>
        <p:spPr>
          <a:xfrm>
            <a:off x="1185754" y="2384474"/>
            <a:ext cx="9987523" cy="3728613"/>
          </a:xfrm>
        </p:spPr>
        <p:txBody>
          <a:bodyPr>
            <a:normAutofit/>
          </a:bodyPr>
          <a:lstStyle/>
          <a:p>
            <a:pPr>
              <a:lnSpc>
                <a:spcPct val="100000"/>
              </a:lnSpc>
            </a:pPr>
            <a:r>
              <a:rPr lang="en-US" sz="900" dirty="0"/>
              <a:t>Following are the experiments performed on various batch sizes. For every case, the following are constant:</a:t>
            </a:r>
          </a:p>
          <a:p>
            <a:pPr marL="0" indent="0">
              <a:lnSpc>
                <a:spcPct val="100000"/>
              </a:lnSpc>
              <a:buNone/>
            </a:pPr>
            <a:endParaRPr lang="en-US" sz="900" dirty="0"/>
          </a:p>
          <a:p>
            <a:pPr lvl="0">
              <a:lnSpc>
                <a:spcPct val="100000"/>
              </a:lnSpc>
            </a:pPr>
            <a:r>
              <a:rPr lang="en-US" sz="900" dirty="0" err="1"/>
              <a:t>x_train</a:t>
            </a:r>
            <a:r>
              <a:rPr lang="en-US" sz="900" dirty="0"/>
              <a:t> shape:  (7000, 1, 128, 128)</a:t>
            </a:r>
          </a:p>
          <a:p>
            <a:pPr>
              <a:lnSpc>
                <a:spcPct val="100000"/>
              </a:lnSpc>
            </a:pPr>
            <a:r>
              <a:rPr lang="en-US" sz="900" dirty="0" err="1"/>
              <a:t>y_train</a:t>
            </a:r>
            <a:r>
              <a:rPr lang="en-US" sz="900" dirty="0"/>
              <a:t> shape:  (7000,)</a:t>
            </a:r>
          </a:p>
          <a:p>
            <a:pPr>
              <a:lnSpc>
                <a:spcPct val="100000"/>
              </a:lnSpc>
            </a:pPr>
            <a:r>
              <a:rPr lang="en-US" sz="900" dirty="0" err="1"/>
              <a:t>x_valid</a:t>
            </a:r>
            <a:r>
              <a:rPr lang="en-US" sz="900" dirty="0"/>
              <a:t> shape:  (2000, 1, 128, 128)</a:t>
            </a:r>
          </a:p>
          <a:p>
            <a:pPr>
              <a:lnSpc>
                <a:spcPct val="100000"/>
              </a:lnSpc>
            </a:pPr>
            <a:r>
              <a:rPr lang="en-US" sz="900" dirty="0" err="1"/>
              <a:t>y_valid</a:t>
            </a:r>
            <a:r>
              <a:rPr lang="en-US" sz="900" dirty="0"/>
              <a:t> shape:  (2000,)</a:t>
            </a:r>
          </a:p>
          <a:p>
            <a:pPr>
              <a:lnSpc>
                <a:spcPct val="100000"/>
              </a:lnSpc>
            </a:pPr>
            <a:r>
              <a:rPr lang="en-US" sz="900" dirty="0" err="1"/>
              <a:t>x_test</a:t>
            </a:r>
            <a:r>
              <a:rPr lang="en-US" sz="900" dirty="0"/>
              <a:t> shape :  (1000, 1, 128, 128)</a:t>
            </a:r>
          </a:p>
          <a:p>
            <a:pPr>
              <a:lnSpc>
                <a:spcPct val="100000"/>
              </a:lnSpc>
            </a:pPr>
            <a:r>
              <a:rPr lang="en-US" sz="900" dirty="0" err="1"/>
              <a:t>y_test</a:t>
            </a:r>
            <a:r>
              <a:rPr lang="en-US" sz="900" dirty="0"/>
              <a:t> shape :  (1000,)</a:t>
            </a:r>
          </a:p>
          <a:p>
            <a:pPr marL="0" indent="0">
              <a:lnSpc>
                <a:spcPct val="100000"/>
              </a:lnSpc>
              <a:buNone/>
            </a:pPr>
            <a:endParaRPr lang="en-US" sz="900" dirty="0"/>
          </a:p>
          <a:p>
            <a:pPr lvl="0">
              <a:lnSpc>
                <a:spcPct val="100000"/>
              </a:lnSpc>
            </a:pPr>
            <a:r>
              <a:rPr lang="en-US" sz="900" dirty="0"/>
              <a:t>Number of epochs: 2500 (since changing them will cause run time variations). So, fixing epochs is essential for generalizing our results and observations.</a:t>
            </a:r>
          </a:p>
          <a:p>
            <a:pPr lvl="0">
              <a:lnSpc>
                <a:spcPct val="100000"/>
              </a:lnSpc>
            </a:pPr>
            <a:r>
              <a:rPr lang="en-US" sz="900" dirty="0"/>
              <a:t>Optimizer: </a:t>
            </a:r>
            <a:r>
              <a:rPr lang="en-US" sz="900" dirty="0" err="1"/>
              <a:t>RMSProp</a:t>
            </a:r>
            <a:r>
              <a:rPr lang="en-US" sz="900" dirty="0"/>
              <a:t> (based on empirical results)</a:t>
            </a:r>
          </a:p>
          <a:p>
            <a:pPr lvl="0">
              <a:lnSpc>
                <a:spcPct val="100000"/>
              </a:lnSpc>
            </a:pPr>
            <a:r>
              <a:rPr lang="en-US" sz="900" dirty="0"/>
              <a:t>Criterion: </a:t>
            </a:r>
            <a:r>
              <a:rPr lang="en-US" sz="900" dirty="0" err="1"/>
              <a:t>CrossEntropyLoss</a:t>
            </a:r>
            <a:r>
              <a:rPr lang="en-US" sz="900" dirty="0"/>
              <a:t> which combines </a:t>
            </a:r>
            <a:r>
              <a:rPr lang="en-US" sz="900" dirty="0" err="1"/>
              <a:t>nn.LogSoftmax</a:t>
            </a:r>
            <a:r>
              <a:rPr lang="en-US" sz="900" dirty="0"/>
              <a:t>() and </a:t>
            </a:r>
            <a:r>
              <a:rPr lang="en-US" sz="900" dirty="0" err="1"/>
              <a:t>nn.NLLLoss</a:t>
            </a:r>
            <a:r>
              <a:rPr lang="en-US" sz="900" dirty="0"/>
              <a:t>() in one single class.</a:t>
            </a:r>
          </a:p>
          <a:p>
            <a:pPr lvl="0">
              <a:lnSpc>
                <a:spcPct val="100000"/>
              </a:lnSpc>
            </a:pPr>
            <a:r>
              <a:rPr lang="en-US" sz="900" dirty="0"/>
              <a:t>Activation: </a:t>
            </a:r>
            <a:r>
              <a:rPr lang="en-US" sz="900" dirty="0" err="1"/>
              <a:t>ReLU</a:t>
            </a:r>
            <a:r>
              <a:rPr lang="en-US" sz="900" dirty="0"/>
              <a:t> (Rectified Linear Units) are used since they lead to faster computation reducing run time by ~25%.</a:t>
            </a:r>
          </a:p>
          <a:p>
            <a:pPr lvl="0">
              <a:lnSpc>
                <a:spcPct val="100000"/>
              </a:lnSpc>
            </a:pPr>
            <a:r>
              <a:rPr lang="en-US" sz="900" dirty="0"/>
              <a:t>Dropout factor is 50%. This is again kept constant for generalization and as we know the dropout helps in regularization and prevents overfitting our models.</a:t>
            </a:r>
          </a:p>
        </p:txBody>
      </p:sp>
    </p:spTree>
    <p:extLst>
      <p:ext uri="{BB962C8B-B14F-4D97-AF65-F5344CB8AC3E}">
        <p14:creationId xmlns:p14="http://schemas.microsoft.com/office/powerpoint/2010/main" val="2729754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8C7CE6E6-2C60-4CA8-9BD7-DE74958214B9}"/>
              </a:ext>
            </a:extLst>
          </p:cNvPr>
          <p:cNvGraphicFramePr>
            <a:graphicFrameLocks noGrp="1"/>
          </p:cNvGraphicFramePr>
          <p:nvPr>
            <p:ph idx="1"/>
            <p:extLst>
              <p:ext uri="{D42A27DB-BD31-4B8C-83A1-F6EECF244321}">
                <p14:modId xmlns:p14="http://schemas.microsoft.com/office/powerpoint/2010/main" val="96569041"/>
              </p:ext>
            </p:extLst>
          </p:nvPr>
        </p:nvGraphicFramePr>
        <p:xfrm>
          <a:off x="838200" y="344129"/>
          <a:ext cx="10515600" cy="58328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8536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3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4" name="Rectangle 38">
            <a:extLst>
              <a:ext uri="{FF2B5EF4-FFF2-40B4-BE49-F238E27FC236}">
                <a16:creationId xmlns:a16="http://schemas.microsoft.com/office/drawing/2014/main" id="{FBFC6891-CBA5-427E-98AC-BF56BB033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5" name="Bottom Right">
            <a:extLst>
              <a:ext uri="{FF2B5EF4-FFF2-40B4-BE49-F238E27FC236}">
                <a16:creationId xmlns:a16="http://schemas.microsoft.com/office/drawing/2014/main" id="{4CD73DBB-9AC8-4BE7-AA43-995A7495D7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2" name="Freeform: Shape 41">
              <a:extLst>
                <a:ext uri="{FF2B5EF4-FFF2-40B4-BE49-F238E27FC236}">
                  <a16:creationId xmlns:a16="http://schemas.microsoft.com/office/drawing/2014/main" id="{512DE672-70F7-4637-B2FF-2FA41F0B0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6" name="Graphic 157">
              <a:extLst>
                <a:ext uri="{FF2B5EF4-FFF2-40B4-BE49-F238E27FC236}">
                  <a16:creationId xmlns:a16="http://schemas.microsoft.com/office/drawing/2014/main" id="{DD2F0317-76EA-414D-B393-F8B40F19C7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7" name="Freeform: Shape 44">
                <a:extLst>
                  <a:ext uri="{FF2B5EF4-FFF2-40B4-BE49-F238E27FC236}">
                    <a16:creationId xmlns:a16="http://schemas.microsoft.com/office/drawing/2014/main" id="{7EDD0BAA-CF8C-4BEE-8C35-300AF2017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45">
                <a:extLst>
                  <a:ext uri="{FF2B5EF4-FFF2-40B4-BE49-F238E27FC236}">
                    <a16:creationId xmlns:a16="http://schemas.microsoft.com/office/drawing/2014/main" id="{935A65F3-B3C8-4CC6-BA1A-035AEA210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46">
                <a:extLst>
                  <a:ext uri="{FF2B5EF4-FFF2-40B4-BE49-F238E27FC236}">
                    <a16:creationId xmlns:a16="http://schemas.microsoft.com/office/drawing/2014/main" id="{F0B2B25A-CE08-484B-B756-77C69C3BF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0" name="Freeform: Shape 47">
                <a:extLst>
                  <a:ext uri="{FF2B5EF4-FFF2-40B4-BE49-F238E27FC236}">
                    <a16:creationId xmlns:a16="http://schemas.microsoft.com/office/drawing/2014/main" id="{C6F5E584-459A-4F39-9F69-43177D7D6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1" name="Freeform: Shape 48">
                <a:extLst>
                  <a:ext uri="{FF2B5EF4-FFF2-40B4-BE49-F238E27FC236}">
                    <a16:creationId xmlns:a16="http://schemas.microsoft.com/office/drawing/2014/main" id="{FA96BF44-ED00-4109-9F2F-65716299D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2" name="Freeform: Shape 49">
                <a:extLst>
                  <a:ext uri="{FF2B5EF4-FFF2-40B4-BE49-F238E27FC236}">
                    <a16:creationId xmlns:a16="http://schemas.microsoft.com/office/drawing/2014/main" id="{98C01C93-49E2-4D91-BD01-E1E20675B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E961950D-1C40-4BA8-9CCE-D8E2C0AB9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73" name="Freeform: Shape 43">
              <a:extLst>
                <a:ext uri="{FF2B5EF4-FFF2-40B4-BE49-F238E27FC236}">
                  <a16:creationId xmlns:a16="http://schemas.microsoft.com/office/drawing/2014/main" id="{C934D714-BCAF-4495-A9AD-F66AC5794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a:extLst>
              <a:ext uri="{FF2B5EF4-FFF2-40B4-BE49-F238E27FC236}">
                <a16:creationId xmlns:a16="http://schemas.microsoft.com/office/drawing/2014/main" id="{5BDCF21B-B605-4B36-841A-182E6C0785CB}"/>
              </a:ext>
            </a:extLst>
          </p:cNvPr>
          <p:cNvPicPr>
            <a:picLocks noChangeAspect="1"/>
          </p:cNvPicPr>
          <p:nvPr/>
        </p:nvPicPr>
        <p:blipFill rotWithShape="1">
          <a:blip r:embed="rId2"/>
          <a:srcRect t="20503" b="20503"/>
          <a:stretch/>
        </p:blipFill>
        <p:spPr>
          <a:xfrm>
            <a:off x="188468" y="10"/>
            <a:ext cx="11812017" cy="3919684"/>
          </a:xfrm>
          <a:prstGeom prst="rect">
            <a:avLst/>
          </a:prstGeom>
        </p:spPr>
      </p:pic>
      <p:grpSp>
        <p:nvGrpSpPr>
          <p:cNvPr id="53" name="Top Left">
            <a:extLst>
              <a:ext uri="{FF2B5EF4-FFF2-40B4-BE49-F238E27FC236}">
                <a16:creationId xmlns:a16="http://schemas.microsoft.com/office/drawing/2014/main" id="{AAFDD3F2-C28D-4186-A9F0-DA324412D5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10849" y="15178"/>
            <a:chExt cx="2198951" cy="3331254"/>
          </a:xfrm>
        </p:grpSpPr>
        <p:sp>
          <p:nvSpPr>
            <p:cNvPr id="74" name="Freeform: Shape 53">
              <a:extLst>
                <a:ext uri="{FF2B5EF4-FFF2-40B4-BE49-F238E27FC236}">
                  <a16:creationId xmlns:a16="http://schemas.microsoft.com/office/drawing/2014/main" id="{D5302C02-0D50-4BBD-8410-674BE02F9B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5" name="Freeform: Shape 54">
              <a:extLst>
                <a:ext uri="{FF2B5EF4-FFF2-40B4-BE49-F238E27FC236}">
                  <a16:creationId xmlns:a16="http://schemas.microsoft.com/office/drawing/2014/main" id="{F8C7FBB7-D7DF-46D6-80AF-EA374C31A5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6" name="Freeform: Shape 55">
              <a:extLst>
                <a:ext uri="{FF2B5EF4-FFF2-40B4-BE49-F238E27FC236}">
                  <a16:creationId xmlns:a16="http://schemas.microsoft.com/office/drawing/2014/main" id="{806BD1F9-BA15-455A-AC80-3E40C5B6A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7" name="Freeform: Shape 56">
              <a:extLst>
                <a:ext uri="{FF2B5EF4-FFF2-40B4-BE49-F238E27FC236}">
                  <a16:creationId xmlns:a16="http://schemas.microsoft.com/office/drawing/2014/main" id="{5AD4DC37-4D5F-4CFC-B64A-ACA7ED692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8" name="Freeform: Shape 57">
              <a:extLst>
                <a:ext uri="{FF2B5EF4-FFF2-40B4-BE49-F238E27FC236}">
                  <a16:creationId xmlns:a16="http://schemas.microsoft.com/office/drawing/2014/main" id="{82A0B918-ED2A-45A5-9247-67750B3D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79" name="Freeform: Shape 58">
              <a:extLst>
                <a:ext uri="{FF2B5EF4-FFF2-40B4-BE49-F238E27FC236}">
                  <a16:creationId xmlns:a16="http://schemas.microsoft.com/office/drawing/2014/main" id="{3775DAE7-4E0F-4B22-BDD1-4B3F35357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80" name="Freeform: Shape 59">
              <a:extLst>
                <a:ext uri="{FF2B5EF4-FFF2-40B4-BE49-F238E27FC236}">
                  <a16:creationId xmlns:a16="http://schemas.microsoft.com/office/drawing/2014/main" id="{F80A3A5C-7609-4229-8E65-17AD785E3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Content Placeholder 2">
            <a:extLst>
              <a:ext uri="{FF2B5EF4-FFF2-40B4-BE49-F238E27FC236}">
                <a16:creationId xmlns:a16="http://schemas.microsoft.com/office/drawing/2014/main" id="{90BC0FB5-5BF5-134B-A2F5-CD53EDB8D846}"/>
              </a:ext>
            </a:extLst>
          </p:cNvPr>
          <p:cNvSpPr>
            <a:spLocks noGrp="1"/>
          </p:cNvSpPr>
          <p:nvPr>
            <p:ph idx="1"/>
          </p:nvPr>
        </p:nvSpPr>
        <p:spPr>
          <a:xfrm>
            <a:off x="6195372" y="4088049"/>
            <a:ext cx="4977905" cy="2031475"/>
          </a:xfrm>
        </p:spPr>
        <p:txBody>
          <a:bodyPr anchor="ctr">
            <a:normAutofit/>
          </a:bodyPr>
          <a:lstStyle/>
          <a:p>
            <a:pPr marL="0" indent="0">
              <a:buNone/>
            </a:pPr>
            <a:r>
              <a:rPr lang="en-US" sz="1800" b="1"/>
              <a:t>GPU = 1</a:t>
            </a:r>
            <a:endParaRPr lang="en-US" sz="1800" b="1" dirty="0"/>
          </a:p>
        </p:txBody>
      </p:sp>
    </p:spTree>
    <p:extLst>
      <p:ext uri="{BB962C8B-B14F-4D97-AF65-F5344CB8AC3E}">
        <p14:creationId xmlns:p14="http://schemas.microsoft.com/office/powerpoint/2010/main" val="1039432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8" name="Rectangle 13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0" name="Rectangle 139">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 name="Picture 1" descr="The Death of the Music Genre (mostly…) | by Michael Whalen | Medium">
            <a:extLst>
              <a:ext uri="{FF2B5EF4-FFF2-40B4-BE49-F238E27FC236}">
                <a16:creationId xmlns:a16="http://schemas.microsoft.com/office/drawing/2014/main" id="{7BB173EB-761B-6F43-A7E9-711D0955223C}"/>
              </a:ext>
            </a:extLst>
          </p:cNvPr>
          <p:cNvPicPr>
            <a:picLocks noChangeAspect="1" noChangeArrowheads="1"/>
          </p:cNvPicPr>
          <p:nvPr/>
        </p:nvPicPr>
        <p:blipFill rotWithShape="1">
          <a:blip r:embed="rId2" r:link="rId3">
            <a:alphaModFix amt="25000"/>
            <a:extLst>
              <a:ext uri="{28A0092B-C50C-407E-A947-70E740481C1C}">
                <a14:useLocalDpi xmlns:a14="http://schemas.microsoft.com/office/drawing/2010/main" val="0"/>
              </a:ext>
            </a:extLst>
          </a:blip>
          <a:srcRect t="7298" r="-1" b="5824"/>
          <a:stretch>
            <a:fillRect/>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142"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43" name="Freeform: Shape 142">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44" name="Freeform: Shape 143">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45" name="Freeform: Shape 144">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146" name="Freeform: Shape 145">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147" name="Freeform: Shape 146">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148" name="Freeform: Shape 147">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149" name="Freeform: Shape 148">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C73F77F8-B545-2543-AD28-30D4AAC17CE7}"/>
              </a:ext>
            </a:extLst>
          </p:cNvPr>
          <p:cNvSpPr>
            <a:spLocks noGrp="1"/>
          </p:cNvSpPr>
          <p:nvPr>
            <p:ph type="title"/>
          </p:nvPr>
        </p:nvSpPr>
        <p:spPr>
          <a:xfrm>
            <a:off x="1198181" y="726066"/>
            <a:ext cx="4795282" cy="5018227"/>
          </a:xfrm>
        </p:spPr>
        <p:txBody>
          <a:bodyPr vert="horz" lIns="91440" tIns="45720" rIns="91440" bIns="45720" rtlCol="0" anchor="ctr">
            <a:normAutofit/>
          </a:bodyPr>
          <a:lstStyle/>
          <a:p>
            <a:pPr>
              <a:lnSpc>
                <a:spcPct val="90000"/>
              </a:lnSpc>
            </a:pPr>
            <a:r>
              <a:rPr lang="en-US" sz="3400" i="1" dirty="0">
                <a:solidFill>
                  <a:srgbClr val="FFFFFF"/>
                </a:solidFill>
                <a:effectLst>
                  <a:outerShdw blurRad="38100" dist="25400" dir="5400000" algn="ctr">
                    <a:srgbClr val="6E747A">
                      <a:alpha val="43000"/>
                    </a:srgbClr>
                  </a:outerShdw>
                </a:effectLst>
              </a:rPr>
              <a:t>Music is like a mirror, and it tells people a lot about who you are and what you care about, whether you like it or not. We love to say, “you are what you stream” - Spotify</a:t>
            </a:r>
            <a:br>
              <a:rPr lang="en-US" sz="3400" dirty="0">
                <a:solidFill>
                  <a:srgbClr val="FFFFFF"/>
                </a:solidFill>
              </a:rPr>
            </a:br>
            <a:endParaRPr lang="en-US" sz="3400" kern="1200" dirty="0">
              <a:solidFill>
                <a:srgbClr val="FFFFFF"/>
              </a:solidFill>
              <a:latin typeface="+mj-lt"/>
              <a:ea typeface="+mj-ea"/>
              <a:cs typeface="+mj-cs"/>
            </a:endParaRPr>
          </a:p>
        </p:txBody>
      </p:sp>
      <p:grpSp>
        <p:nvGrpSpPr>
          <p:cNvPr id="151"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52"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54" name="Freeform: Shape 153">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55" name="Freeform: Shape 154">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56" name="Freeform: Shape 155">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57" name="Freeform: Shape 156">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58" name="Freeform: Shape 157">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59" name="Freeform: Shape 158">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60" name="Freeform: Shape 159">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53" name="Freeform: Shape 152">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Rectangle 2">
            <a:extLst>
              <a:ext uri="{FF2B5EF4-FFF2-40B4-BE49-F238E27FC236}">
                <a16:creationId xmlns:a16="http://schemas.microsoft.com/office/drawing/2014/main" id="{A9CA3101-768E-7248-B786-9ED16B9F295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49192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1" name="Rectangle 20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3" name="Rectangle 202">
            <a:extLst>
              <a:ext uri="{FF2B5EF4-FFF2-40B4-BE49-F238E27FC236}">
                <a16:creationId xmlns:a16="http://schemas.microsoft.com/office/drawing/2014/main" id="{FBFC6891-CBA5-427E-98AC-BF56BB033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5" name="Bottom Right">
            <a:extLst>
              <a:ext uri="{FF2B5EF4-FFF2-40B4-BE49-F238E27FC236}">
                <a16:creationId xmlns:a16="http://schemas.microsoft.com/office/drawing/2014/main" id="{D817ADB7-00E6-482F-BD8B-6813268266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390" name="Freeform: Shape 205">
              <a:extLst>
                <a:ext uri="{FF2B5EF4-FFF2-40B4-BE49-F238E27FC236}">
                  <a16:creationId xmlns:a16="http://schemas.microsoft.com/office/drawing/2014/main" id="{DF71969E-EB0C-4011-A721-C46857925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7" name="Graphic 157">
              <a:extLst>
                <a:ext uri="{FF2B5EF4-FFF2-40B4-BE49-F238E27FC236}">
                  <a16:creationId xmlns:a16="http://schemas.microsoft.com/office/drawing/2014/main" id="{0C06B9B3-A426-4BDD-BA45-9C5F6A4415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91" name="Freeform: Shape 208">
                <a:extLst>
                  <a:ext uri="{FF2B5EF4-FFF2-40B4-BE49-F238E27FC236}">
                    <a16:creationId xmlns:a16="http://schemas.microsoft.com/office/drawing/2014/main" id="{E8BAA882-64C3-4E36-828C-E2034D99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0" name="Freeform: Shape 209">
                <a:extLst>
                  <a:ext uri="{FF2B5EF4-FFF2-40B4-BE49-F238E27FC236}">
                    <a16:creationId xmlns:a16="http://schemas.microsoft.com/office/drawing/2014/main" id="{8AC94D91-AECE-473B-B00B-F2AAE0EA4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2" name="Freeform: Shape 210">
                <a:extLst>
                  <a:ext uri="{FF2B5EF4-FFF2-40B4-BE49-F238E27FC236}">
                    <a16:creationId xmlns:a16="http://schemas.microsoft.com/office/drawing/2014/main" id="{8ABFBC77-5178-4DAA-93E6-A494D4914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3" name="Freeform: Shape 211">
                <a:extLst>
                  <a:ext uri="{FF2B5EF4-FFF2-40B4-BE49-F238E27FC236}">
                    <a16:creationId xmlns:a16="http://schemas.microsoft.com/office/drawing/2014/main" id="{47E709EC-272C-4F97-BDC8-4B872DEDC6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4" name="Freeform: Shape 212">
                <a:extLst>
                  <a:ext uri="{FF2B5EF4-FFF2-40B4-BE49-F238E27FC236}">
                    <a16:creationId xmlns:a16="http://schemas.microsoft.com/office/drawing/2014/main" id="{27C992B3-ABB9-443C-8748-551626188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5" name="Freeform: Shape 213">
                <a:extLst>
                  <a:ext uri="{FF2B5EF4-FFF2-40B4-BE49-F238E27FC236}">
                    <a16:creationId xmlns:a16="http://schemas.microsoft.com/office/drawing/2014/main" id="{710CC2EE-90B9-45E3-B7E6-C856A199D4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6" name="Freeform: Shape 214">
                <a:extLst>
                  <a:ext uri="{FF2B5EF4-FFF2-40B4-BE49-F238E27FC236}">
                    <a16:creationId xmlns:a16="http://schemas.microsoft.com/office/drawing/2014/main" id="{28272C51-7AB7-4369-A6E9-17958FD30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97" name="Freeform: Shape 207">
              <a:extLst>
                <a:ext uri="{FF2B5EF4-FFF2-40B4-BE49-F238E27FC236}">
                  <a16:creationId xmlns:a16="http://schemas.microsoft.com/office/drawing/2014/main" id="{9B1F31DD-C31E-4C9E-A920-AD354B5CB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63" name="Picture 362" descr="A picture containing text, black, electronics&#10;&#10;Description automatically generated">
            <a:extLst>
              <a:ext uri="{FF2B5EF4-FFF2-40B4-BE49-F238E27FC236}">
                <a16:creationId xmlns:a16="http://schemas.microsoft.com/office/drawing/2014/main" id="{4E5D0DA2-1029-9248-A398-935FE0355DB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24223" y="544096"/>
            <a:ext cx="7943553" cy="3356149"/>
          </a:xfrm>
          <a:prstGeom prst="rect">
            <a:avLst/>
          </a:prstGeom>
        </p:spPr>
      </p:pic>
      <p:grpSp>
        <p:nvGrpSpPr>
          <p:cNvPr id="217" name="Top left">
            <a:extLst>
              <a:ext uri="{FF2B5EF4-FFF2-40B4-BE49-F238E27FC236}">
                <a16:creationId xmlns:a16="http://schemas.microsoft.com/office/drawing/2014/main" id="{96BED12B-FE5D-4876-810D-5579D6E85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398" name="Freeform: Shape 217">
              <a:extLst>
                <a:ext uri="{FF2B5EF4-FFF2-40B4-BE49-F238E27FC236}">
                  <a16:creationId xmlns:a16="http://schemas.microsoft.com/office/drawing/2014/main" id="{22EB1789-3A9D-45E9-8CDD-C8063C5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9" name="Freeform: Shape 218">
              <a:extLst>
                <a:ext uri="{FF2B5EF4-FFF2-40B4-BE49-F238E27FC236}">
                  <a16:creationId xmlns:a16="http://schemas.microsoft.com/office/drawing/2014/main" id="{17CA9CCF-CD57-438A-9A90-777CB891C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20" name="Freeform: Shape 219">
              <a:extLst>
                <a:ext uri="{FF2B5EF4-FFF2-40B4-BE49-F238E27FC236}">
                  <a16:creationId xmlns:a16="http://schemas.microsoft.com/office/drawing/2014/main" id="{A0CE73CE-4EED-4313-8396-3E701096D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399" name="Freeform: Shape 220">
              <a:extLst>
                <a:ext uri="{FF2B5EF4-FFF2-40B4-BE49-F238E27FC236}">
                  <a16:creationId xmlns:a16="http://schemas.microsoft.com/office/drawing/2014/main" id="{680AC3D6-983B-4840-BB53-F3C27CBCB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00" name="Freeform: Shape 221">
              <a:extLst>
                <a:ext uri="{FF2B5EF4-FFF2-40B4-BE49-F238E27FC236}">
                  <a16:creationId xmlns:a16="http://schemas.microsoft.com/office/drawing/2014/main" id="{F45DFDBC-0EF7-4972-A2FD-5589DCF4D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01" name="Freeform: Shape 222">
              <a:extLst>
                <a:ext uri="{FF2B5EF4-FFF2-40B4-BE49-F238E27FC236}">
                  <a16:creationId xmlns:a16="http://schemas.microsoft.com/office/drawing/2014/main" id="{35F3B204-B3FF-4D3D-A08D-2848E22B0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02" name="Freeform: Shape 223">
              <a:extLst>
                <a:ext uri="{FF2B5EF4-FFF2-40B4-BE49-F238E27FC236}">
                  <a16:creationId xmlns:a16="http://schemas.microsoft.com/office/drawing/2014/main" id="{C5F2879E-E3AA-4758-A22D-0DD2AF771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03" name="Freeform: Shape 224">
              <a:extLst>
                <a:ext uri="{FF2B5EF4-FFF2-40B4-BE49-F238E27FC236}">
                  <a16:creationId xmlns:a16="http://schemas.microsoft.com/office/drawing/2014/main" id="{B110AA5C-CE6D-4F70-9F34-C4E0875F7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Content Placeholder 2">
            <a:extLst>
              <a:ext uri="{FF2B5EF4-FFF2-40B4-BE49-F238E27FC236}">
                <a16:creationId xmlns:a16="http://schemas.microsoft.com/office/drawing/2014/main" id="{2D8BA1CF-FFE7-984B-A5A2-A47AFADDC689}"/>
              </a:ext>
            </a:extLst>
          </p:cNvPr>
          <p:cNvSpPr>
            <a:spLocks noGrp="1"/>
          </p:cNvSpPr>
          <p:nvPr>
            <p:ph idx="1"/>
          </p:nvPr>
        </p:nvSpPr>
        <p:spPr>
          <a:xfrm>
            <a:off x="6195372" y="4084395"/>
            <a:ext cx="4977905" cy="2035130"/>
          </a:xfrm>
        </p:spPr>
        <p:txBody>
          <a:bodyPr anchor="ctr">
            <a:normAutofit/>
          </a:bodyPr>
          <a:lstStyle/>
          <a:p>
            <a:pPr marL="0" indent="0">
              <a:buNone/>
            </a:pPr>
            <a:r>
              <a:rPr lang="en-US" sz="1800" b="1" u="sng" dirty="0"/>
              <a:t>Experiment 1</a:t>
            </a:r>
            <a:r>
              <a:rPr lang="en-US" sz="1800" dirty="0"/>
              <a:t> </a:t>
            </a:r>
          </a:p>
        </p:txBody>
      </p:sp>
      <p:sp>
        <p:nvSpPr>
          <p:cNvPr id="4" name="Rectangle 3">
            <a:extLst>
              <a:ext uri="{FF2B5EF4-FFF2-40B4-BE49-F238E27FC236}">
                <a16:creationId xmlns:a16="http://schemas.microsoft.com/office/drawing/2014/main" id="{F97B48FC-4EF4-AF4C-A31D-7F754DAC9E1F}"/>
              </a:ext>
            </a:extLst>
          </p:cNvPr>
          <p:cNvSpPr/>
          <p:nvPr/>
        </p:nvSpPr>
        <p:spPr>
          <a:xfrm>
            <a:off x="1656349" y="4373904"/>
            <a:ext cx="6096000" cy="1431161"/>
          </a:xfrm>
          <a:prstGeom prst="rect">
            <a:avLst/>
          </a:prstGeom>
        </p:spPr>
        <p:txBody>
          <a:bodyPr>
            <a:spAutoFit/>
          </a:bodyPr>
          <a:lstStyle/>
          <a:p>
            <a:pPr marL="457200" marR="0">
              <a:spcBef>
                <a:spcPts val="0"/>
              </a:spcBef>
              <a:spcAft>
                <a:spcPts val="600"/>
              </a:spcAft>
            </a:pPr>
            <a:r>
              <a:rPr lang="en-US" b="1">
                <a:latin typeface="Arial" panose="020B0604020202020204" pitchFamily="34" charset="0"/>
                <a:ea typeface="Calibri" panose="020F0502020204030204" pitchFamily="34" charset="0"/>
                <a:cs typeface="Times New Roman" panose="02020603050405020304" pitchFamily="18" charset="0"/>
              </a:rPr>
              <a:t>GPU: </a:t>
            </a:r>
            <a:r>
              <a:rPr lang="en-US">
                <a:latin typeface="Arial" panose="020B0604020202020204" pitchFamily="34" charset="0"/>
                <a:ea typeface="Calibri" panose="020F0502020204030204" pitchFamily="34" charset="0"/>
                <a:cs typeface="Times New Roman" panose="02020603050405020304" pitchFamily="18" charset="0"/>
              </a:rPr>
              <a:t>v100-sxm2</a:t>
            </a:r>
            <a:endParaRPr lang="en-US">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a:latin typeface="Arial" panose="020B0604020202020204" pitchFamily="34" charset="0"/>
                <a:ea typeface="Calibri" panose="020F0502020204030204" pitchFamily="34" charset="0"/>
                <a:cs typeface="Times New Roman" panose="02020603050405020304" pitchFamily="18" charset="0"/>
              </a:rPr>
              <a:t>Reservation: </a:t>
            </a:r>
            <a:r>
              <a:rPr lang="en-US">
                <a:latin typeface="Arial" panose="020B0604020202020204" pitchFamily="34" charset="0"/>
                <a:ea typeface="Calibri" panose="020F0502020204030204" pitchFamily="34" charset="0"/>
                <a:cs typeface="Times New Roman" panose="02020603050405020304" pitchFamily="18" charset="0"/>
              </a:rPr>
              <a:t>csye7105-gpu</a:t>
            </a:r>
            <a:endParaRPr lang="en-US">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a:latin typeface="Arial" panose="020B0604020202020204" pitchFamily="34" charset="0"/>
                <a:ea typeface="Calibri" panose="020F0502020204030204" pitchFamily="34" charset="0"/>
                <a:cs typeface="Times New Roman" panose="02020603050405020304" pitchFamily="18" charset="0"/>
              </a:rPr>
              <a:t>Epoch: </a:t>
            </a:r>
            <a:r>
              <a:rPr lang="en-US">
                <a:latin typeface="Arial" panose="020B0604020202020204" pitchFamily="34" charset="0"/>
                <a:ea typeface="Calibri" panose="020F0502020204030204" pitchFamily="34" charset="0"/>
                <a:cs typeface="Times New Roman" panose="02020603050405020304" pitchFamily="18" charset="0"/>
              </a:rPr>
              <a:t>2500</a:t>
            </a:r>
            <a:endParaRPr lang="en-US">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a:latin typeface="Arial" panose="020B0604020202020204" pitchFamily="34" charset="0"/>
                <a:ea typeface="Calibri" panose="020F0502020204030204" pitchFamily="34" charset="0"/>
                <a:cs typeface="Times New Roman" panose="02020603050405020304" pitchFamily="18" charset="0"/>
              </a:rPr>
              <a:t>Batch Size: 64</a:t>
            </a:r>
            <a:endParaRPr lang="en-US">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48257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8" name="Rectangle 21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0" name="Rectangle 219">
            <a:extLst>
              <a:ext uri="{FF2B5EF4-FFF2-40B4-BE49-F238E27FC236}">
                <a16:creationId xmlns:a16="http://schemas.microsoft.com/office/drawing/2014/main" id="{FBFC6891-CBA5-427E-98AC-BF56BB033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22" name="Bottom Right">
            <a:extLst>
              <a:ext uri="{FF2B5EF4-FFF2-40B4-BE49-F238E27FC236}">
                <a16:creationId xmlns:a16="http://schemas.microsoft.com/office/drawing/2014/main" id="{D817ADB7-00E6-482F-BD8B-6813268266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23" name="Freeform: Shape 222">
              <a:extLst>
                <a:ext uri="{FF2B5EF4-FFF2-40B4-BE49-F238E27FC236}">
                  <a16:creationId xmlns:a16="http://schemas.microsoft.com/office/drawing/2014/main" id="{DF71969E-EB0C-4011-A721-C46857925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24" name="Graphic 157">
              <a:extLst>
                <a:ext uri="{FF2B5EF4-FFF2-40B4-BE49-F238E27FC236}">
                  <a16:creationId xmlns:a16="http://schemas.microsoft.com/office/drawing/2014/main" id="{0C06B9B3-A426-4BDD-BA45-9C5F6A4415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26" name="Freeform: Shape 225">
                <a:extLst>
                  <a:ext uri="{FF2B5EF4-FFF2-40B4-BE49-F238E27FC236}">
                    <a16:creationId xmlns:a16="http://schemas.microsoft.com/office/drawing/2014/main" id="{E8BAA882-64C3-4E36-828C-E2034D99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7" name="Freeform: Shape 226">
                <a:extLst>
                  <a:ext uri="{FF2B5EF4-FFF2-40B4-BE49-F238E27FC236}">
                    <a16:creationId xmlns:a16="http://schemas.microsoft.com/office/drawing/2014/main" id="{8AC94D91-AECE-473B-B00B-F2AAE0EA4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8" name="Freeform: Shape 227">
                <a:extLst>
                  <a:ext uri="{FF2B5EF4-FFF2-40B4-BE49-F238E27FC236}">
                    <a16:creationId xmlns:a16="http://schemas.microsoft.com/office/drawing/2014/main" id="{8ABFBC77-5178-4DAA-93E6-A494D4914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9" name="Freeform: Shape 228">
                <a:extLst>
                  <a:ext uri="{FF2B5EF4-FFF2-40B4-BE49-F238E27FC236}">
                    <a16:creationId xmlns:a16="http://schemas.microsoft.com/office/drawing/2014/main" id="{47E709EC-272C-4F97-BDC8-4B872DEDC6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0" name="Freeform: Shape 229">
                <a:extLst>
                  <a:ext uri="{FF2B5EF4-FFF2-40B4-BE49-F238E27FC236}">
                    <a16:creationId xmlns:a16="http://schemas.microsoft.com/office/drawing/2014/main" id="{27C992B3-ABB9-443C-8748-551626188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1" name="Freeform: Shape 230">
                <a:extLst>
                  <a:ext uri="{FF2B5EF4-FFF2-40B4-BE49-F238E27FC236}">
                    <a16:creationId xmlns:a16="http://schemas.microsoft.com/office/drawing/2014/main" id="{710CC2EE-90B9-45E3-B7E6-C856A199D4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2" name="Freeform: Shape 231">
                <a:extLst>
                  <a:ext uri="{FF2B5EF4-FFF2-40B4-BE49-F238E27FC236}">
                    <a16:creationId xmlns:a16="http://schemas.microsoft.com/office/drawing/2014/main" id="{28272C51-7AB7-4369-A6E9-17958FD30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25" name="Freeform: Shape 224">
              <a:extLst>
                <a:ext uri="{FF2B5EF4-FFF2-40B4-BE49-F238E27FC236}">
                  <a16:creationId xmlns:a16="http://schemas.microsoft.com/office/drawing/2014/main" id="{9B1F31DD-C31E-4C9E-A920-AD354B5CB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30" name="Picture 129" descr="A picture containing text, black, electronics&#10;&#10;Description automatically generated">
            <a:extLst>
              <a:ext uri="{FF2B5EF4-FFF2-40B4-BE49-F238E27FC236}">
                <a16:creationId xmlns:a16="http://schemas.microsoft.com/office/drawing/2014/main" id="{E39FB48E-5BB7-B244-8325-6A1F6FDF8DC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47589" y="544096"/>
            <a:ext cx="7896821" cy="3356149"/>
          </a:xfrm>
          <a:prstGeom prst="rect">
            <a:avLst/>
          </a:prstGeom>
        </p:spPr>
      </p:pic>
      <p:grpSp>
        <p:nvGrpSpPr>
          <p:cNvPr id="234" name="Top left">
            <a:extLst>
              <a:ext uri="{FF2B5EF4-FFF2-40B4-BE49-F238E27FC236}">
                <a16:creationId xmlns:a16="http://schemas.microsoft.com/office/drawing/2014/main" id="{96BED12B-FE5D-4876-810D-5579D6E85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35" name="Freeform: Shape 234">
              <a:extLst>
                <a:ext uri="{FF2B5EF4-FFF2-40B4-BE49-F238E27FC236}">
                  <a16:creationId xmlns:a16="http://schemas.microsoft.com/office/drawing/2014/main" id="{22EB1789-3A9D-45E9-8CDD-C8063C5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6" name="Freeform: Shape 235">
              <a:extLst>
                <a:ext uri="{FF2B5EF4-FFF2-40B4-BE49-F238E27FC236}">
                  <a16:creationId xmlns:a16="http://schemas.microsoft.com/office/drawing/2014/main" id="{17CA9CCF-CD57-438A-9A90-777CB891C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37" name="Freeform: Shape 236">
              <a:extLst>
                <a:ext uri="{FF2B5EF4-FFF2-40B4-BE49-F238E27FC236}">
                  <a16:creationId xmlns:a16="http://schemas.microsoft.com/office/drawing/2014/main" id="{A0CE73CE-4EED-4313-8396-3E701096D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38" name="Freeform: Shape 237">
              <a:extLst>
                <a:ext uri="{FF2B5EF4-FFF2-40B4-BE49-F238E27FC236}">
                  <a16:creationId xmlns:a16="http://schemas.microsoft.com/office/drawing/2014/main" id="{680AC3D6-983B-4840-BB53-F3C27CBCB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39" name="Freeform: Shape 238">
              <a:extLst>
                <a:ext uri="{FF2B5EF4-FFF2-40B4-BE49-F238E27FC236}">
                  <a16:creationId xmlns:a16="http://schemas.microsoft.com/office/drawing/2014/main" id="{F45DFDBC-0EF7-4972-A2FD-5589DCF4D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40" name="Freeform: Shape 239">
              <a:extLst>
                <a:ext uri="{FF2B5EF4-FFF2-40B4-BE49-F238E27FC236}">
                  <a16:creationId xmlns:a16="http://schemas.microsoft.com/office/drawing/2014/main" id="{35F3B204-B3FF-4D3D-A08D-2848E22B0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41" name="Freeform: Shape 240">
              <a:extLst>
                <a:ext uri="{FF2B5EF4-FFF2-40B4-BE49-F238E27FC236}">
                  <a16:creationId xmlns:a16="http://schemas.microsoft.com/office/drawing/2014/main" id="{C5F2879E-E3AA-4758-A22D-0DD2AF771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42" name="Freeform: Shape 241">
              <a:extLst>
                <a:ext uri="{FF2B5EF4-FFF2-40B4-BE49-F238E27FC236}">
                  <a16:creationId xmlns:a16="http://schemas.microsoft.com/office/drawing/2014/main" id="{B110AA5C-CE6D-4F70-9F34-C4E0875F7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Content Placeholder 2">
            <a:extLst>
              <a:ext uri="{FF2B5EF4-FFF2-40B4-BE49-F238E27FC236}">
                <a16:creationId xmlns:a16="http://schemas.microsoft.com/office/drawing/2014/main" id="{2D8BA1CF-FFE7-984B-A5A2-A47AFADDC689}"/>
              </a:ext>
            </a:extLst>
          </p:cNvPr>
          <p:cNvSpPr>
            <a:spLocks noGrp="1"/>
          </p:cNvSpPr>
          <p:nvPr>
            <p:ph idx="1"/>
          </p:nvPr>
        </p:nvSpPr>
        <p:spPr>
          <a:xfrm>
            <a:off x="6195372" y="4084395"/>
            <a:ext cx="4977905" cy="2035130"/>
          </a:xfrm>
        </p:spPr>
        <p:txBody>
          <a:bodyPr anchor="ctr">
            <a:normAutofit/>
          </a:bodyPr>
          <a:lstStyle/>
          <a:p>
            <a:pPr marL="0" indent="0">
              <a:buNone/>
            </a:pPr>
            <a:r>
              <a:rPr lang="en-US" sz="1800" b="1" u="sng" dirty="0"/>
              <a:t>Experiment 2</a:t>
            </a:r>
            <a:r>
              <a:rPr lang="en-US" sz="1800" dirty="0"/>
              <a:t> </a:t>
            </a:r>
          </a:p>
        </p:txBody>
      </p:sp>
      <p:sp>
        <p:nvSpPr>
          <p:cNvPr id="2" name="Rectangle 1">
            <a:extLst>
              <a:ext uri="{FF2B5EF4-FFF2-40B4-BE49-F238E27FC236}">
                <a16:creationId xmlns:a16="http://schemas.microsoft.com/office/drawing/2014/main" id="{B2B97933-EFB7-0147-8C9A-3943D00DD232}"/>
              </a:ext>
            </a:extLst>
          </p:cNvPr>
          <p:cNvSpPr/>
          <p:nvPr/>
        </p:nvSpPr>
        <p:spPr>
          <a:xfrm>
            <a:off x="1656349" y="4386379"/>
            <a:ext cx="6096000" cy="1431161"/>
          </a:xfrm>
          <a:prstGeom prst="rect">
            <a:avLst/>
          </a:prstGeom>
        </p:spPr>
        <p:txBody>
          <a:bodyPr>
            <a:spAutoFit/>
          </a:bodyPr>
          <a:lstStyle/>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GPU: </a:t>
            </a:r>
            <a:r>
              <a:rPr lang="en-US" dirty="0">
                <a:latin typeface="Arial" panose="020B0604020202020204" pitchFamily="34" charset="0"/>
                <a:ea typeface="Calibri" panose="020F0502020204030204" pitchFamily="34" charset="0"/>
                <a:cs typeface="Times New Roman" panose="02020603050405020304" pitchFamily="18" charset="0"/>
              </a:rPr>
              <a:t>v100-sxm2</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Reservation: </a:t>
            </a:r>
            <a:r>
              <a:rPr lang="en-US" dirty="0">
                <a:latin typeface="Arial" panose="020B0604020202020204" pitchFamily="34" charset="0"/>
                <a:ea typeface="Calibri" panose="020F0502020204030204" pitchFamily="34" charset="0"/>
                <a:cs typeface="Times New Roman" panose="02020603050405020304" pitchFamily="18" charset="0"/>
              </a:rPr>
              <a:t>csye7105-gpu</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Epoch: </a:t>
            </a:r>
            <a:r>
              <a:rPr lang="en-US" dirty="0">
                <a:latin typeface="Arial" panose="020B0604020202020204" pitchFamily="34" charset="0"/>
                <a:ea typeface="Calibri" panose="020F0502020204030204" pitchFamily="34" charset="0"/>
                <a:cs typeface="Times New Roman" panose="02020603050405020304" pitchFamily="18" charset="0"/>
              </a:rPr>
              <a:t>2500</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Batch Size: 128</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91153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8" name="Rectangle 97">
            <a:extLst>
              <a:ext uri="{FF2B5EF4-FFF2-40B4-BE49-F238E27FC236}">
                <a16:creationId xmlns:a16="http://schemas.microsoft.com/office/drawing/2014/main" id="{FBFC6891-CBA5-427E-98AC-BF56BB033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0" name="Bottom Right">
            <a:extLst>
              <a:ext uri="{FF2B5EF4-FFF2-40B4-BE49-F238E27FC236}">
                <a16:creationId xmlns:a16="http://schemas.microsoft.com/office/drawing/2014/main" id="{D817ADB7-00E6-482F-BD8B-6813268266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01" name="Freeform: Shape 100">
              <a:extLst>
                <a:ext uri="{FF2B5EF4-FFF2-40B4-BE49-F238E27FC236}">
                  <a16:creationId xmlns:a16="http://schemas.microsoft.com/office/drawing/2014/main" id="{DF71969E-EB0C-4011-A721-C46857925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2" name="Graphic 157">
              <a:extLst>
                <a:ext uri="{FF2B5EF4-FFF2-40B4-BE49-F238E27FC236}">
                  <a16:creationId xmlns:a16="http://schemas.microsoft.com/office/drawing/2014/main" id="{0C06B9B3-A426-4BDD-BA45-9C5F6A4415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4" name="Freeform: Shape 103">
                <a:extLst>
                  <a:ext uri="{FF2B5EF4-FFF2-40B4-BE49-F238E27FC236}">
                    <a16:creationId xmlns:a16="http://schemas.microsoft.com/office/drawing/2014/main" id="{E8BAA882-64C3-4E36-828C-E2034D99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8AC94D91-AECE-473B-B00B-F2AAE0EA4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8ABFBC77-5178-4DAA-93E6-A494D4914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47E709EC-272C-4F97-BDC8-4B872DEDC6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8" name="Freeform: Shape 107">
                <a:extLst>
                  <a:ext uri="{FF2B5EF4-FFF2-40B4-BE49-F238E27FC236}">
                    <a16:creationId xmlns:a16="http://schemas.microsoft.com/office/drawing/2014/main" id="{27C992B3-ABB9-443C-8748-551626188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9" name="Freeform: Shape 108">
                <a:extLst>
                  <a:ext uri="{FF2B5EF4-FFF2-40B4-BE49-F238E27FC236}">
                    <a16:creationId xmlns:a16="http://schemas.microsoft.com/office/drawing/2014/main" id="{710CC2EE-90B9-45E3-B7E6-C856A199D4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7" name="Freeform: Shape 109">
                <a:extLst>
                  <a:ext uri="{FF2B5EF4-FFF2-40B4-BE49-F238E27FC236}">
                    <a16:creationId xmlns:a16="http://schemas.microsoft.com/office/drawing/2014/main" id="{28272C51-7AB7-4369-A6E9-17958FD30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03" name="Freeform: Shape 102">
              <a:extLst>
                <a:ext uri="{FF2B5EF4-FFF2-40B4-BE49-F238E27FC236}">
                  <a16:creationId xmlns:a16="http://schemas.microsoft.com/office/drawing/2014/main" id="{9B1F31DD-C31E-4C9E-A920-AD354B5CB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6" name="Picture 25" descr="A picture containing text, black, electronics&#10;&#10;Description automatically generated">
            <a:extLst>
              <a:ext uri="{FF2B5EF4-FFF2-40B4-BE49-F238E27FC236}">
                <a16:creationId xmlns:a16="http://schemas.microsoft.com/office/drawing/2014/main" id="{112ECA47-9D59-4847-A1D7-7D49661CE1F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24223" y="544096"/>
            <a:ext cx="7943553" cy="3356149"/>
          </a:xfrm>
          <a:prstGeom prst="rect">
            <a:avLst/>
          </a:prstGeom>
        </p:spPr>
      </p:pic>
      <p:grpSp>
        <p:nvGrpSpPr>
          <p:cNvPr id="158" name="Top left">
            <a:extLst>
              <a:ext uri="{FF2B5EF4-FFF2-40B4-BE49-F238E27FC236}">
                <a16:creationId xmlns:a16="http://schemas.microsoft.com/office/drawing/2014/main" id="{96BED12B-FE5D-4876-810D-5579D6E85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9" name="Freeform: Shape 112">
              <a:extLst>
                <a:ext uri="{FF2B5EF4-FFF2-40B4-BE49-F238E27FC236}">
                  <a16:creationId xmlns:a16="http://schemas.microsoft.com/office/drawing/2014/main" id="{22EB1789-3A9D-45E9-8CDD-C8063C5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0" name="Freeform: Shape 113">
              <a:extLst>
                <a:ext uri="{FF2B5EF4-FFF2-40B4-BE49-F238E27FC236}">
                  <a16:creationId xmlns:a16="http://schemas.microsoft.com/office/drawing/2014/main" id="{17CA9CCF-CD57-438A-9A90-777CB891C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1" name="Freeform: Shape 114">
              <a:extLst>
                <a:ext uri="{FF2B5EF4-FFF2-40B4-BE49-F238E27FC236}">
                  <a16:creationId xmlns:a16="http://schemas.microsoft.com/office/drawing/2014/main" id="{A0CE73CE-4EED-4313-8396-3E701096D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2" name="Freeform: Shape 115">
              <a:extLst>
                <a:ext uri="{FF2B5EF4-FFF2-40B4-BE49-F238E27FC236}">
                  <a16:creationId xmlns:a16="http://schemas.microsoft.com/office/drawing/2014/main" id="{680AC3D6-983B-4840-BB53-F3C27CBCB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63" name="Freeform: Shape 116">
              <a:extLst>
                <a:ext uri="{FF2B5EF4-FFF2-40B4-BE49-F238E27FC236}">
                  <a16:creationId xmlns:a16="http://schemas.microsoft.com/office/drawing/2014/main" id="{F45DFDBC-0EF7-4972-A2FD-5589DCF4D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35F3B204-B3FF-4D3D-A08D-2848E22B0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64" name="Freeform: Shape 118">
              <a:extLst>
                <a:ext uri="{FF2B5EF4-FFF2-40B4-BE49-F238E27FC236}">
                  <a16:creationId xmlns:a16="http://schemas.microsoft.com/office/drawing/2014/main" id="{C5F2879E-E3AA-4758-A22D-0DD2AF771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65" name="Freeform: Shape 119">
              <a:extLst>
                <a:ext uri="{FF2B5EF4-FFF2-40B4-BE49-F238E27FC236}">
                  <a16:creationId xmlns:a16="http://schemas.microsoft.com/office/drawing/2014/main" id="{B110AA5C-CE6D-4F70-9F34-C4E0875F7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Content Placeholder 2">
            <a:extLst>
              <a:ext uri="{FF2B5EF4-FFF2-40B4-BE49-F238E27FC236}">
                <a16:creationId xmlns:a16="http://schemas.microsoft.com/office/drawing/2014/main" id="{2D8BA1CF-FFE7-984B-A5A2-A47AFADDC689}"/>
              </a:ext>
            </a:extLst>
          </p:cNvPr>
          <p:cNvSpPr>
            <a:spLocks noGrp="1"/>
          </p:cNvSpPr>
          <p:nvPr>
            <p:ph idx="1"/>
          </p:nvPr>
        </p:nvSpPr>
        <p:spPr>
          <a:xfrm>
            <a:off x="6195372" y="4084395"/>
            <a:ext cx="4977905" cy="2035130"/>
          </a:xfrm>
        </p:spPr>
        <p:txBody>
          <a:bodyPr anchor="ctr">
            <a:normAutofit/>
          </a:bodyPr>
          <a:lstStyle/>
          <a:p>
            <a:pPr marL="0" indent="0">
              <a:buNone/>
            </a:pPr>
            <a:r>
              <a:rPr lang="en-US" sz="1800" b="1" u="sng" dirty="0"/>
              <a:t>Experiment 3</a:t>
            </a:r>
            <a:r>
              <a:rPr lang="en-US" sz="1800" dirty="0"/>
              <a:t> </a:t>
            </a:r>
          </a:p>
        </p:txBody>
      </p:sp>
      <p:sp>
        <p:nvSpPr>
          <p:cNvPr id="2" name="Rectangle 1">
            <a:extLst>
              <a:ext uri="{FF2B5EF4-FFF2-40B4-BE49-F238E27FC236}">
                <a16:creationId xmlns:a16="http://schemas.microsoft.com/office/drawing/2014/main" id="{3140D49A-93C1-7B4B-B938-53A96888E376}"/>
              </a:ext>
            </a:extLst>
          </p:cNvPr>
          <p:cNvSpPr/>
          <p:nvPr/>
        </p:nvSpPr>
        <p:spPr>
          <a:xfrm>
            <a:off x="1561084" y="4342021"/>
            <a:ext cx="6096000" cy="1431161"/>
          </a:xfrm>
          <a:prstGeom prst="rect">
            <a:avLst/>
          </a:prstGeom>
        </p:spPr>
        <p:txBody>
          <a:bodyPr>
            <a:spAutoFit/>
          </a:bodyPr>
          <a:lstStyle/>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GPU: </a:t>
            </a:r>
            <a:r>
              <a:rPr lang="en-US" dirty="0">
                <a:latin typeface="Arial" panose="020B0604020202020204" pitchFamily="34" charset="0"/>
                <a:ea typeface="Calibri" panose="020F0502020204030204" pitchFamily="34" charset="0"/>
                <a:cs typeface="Times New Roman" panose="02020603050405020304" pitchFamily="18" charset="0"/>
              </a:rPr>
              <a:t>v100-sxm2</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Reservation: </a:t>
            </a:r>
            <a:r>
              <a:rPr lang="en-US" dirty="0">
                <a:latin typeface="Arial" panose="020B0604020202020204" pitchFamily="34" charset="0"/>
                <a:ea typeface="Calibri" panose="020F0502020204030204" pitchFamily="34" charset="0"/>
                <a:cs typeface="Times New Roman" panose="02020603050405020304" pitchFamily="18" charset="0"/>
              </a:rPr>
              <a:t>csye7105-gpu</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Epoch: </a:t>
            </a:r>
            <a:r>
              <a:rPr lang="en-US" dirty="0">
                <a:latin typeface="Arial" panose="020B0604020202020204" pitchFamily="34" charset="0"/>
                <a:ea typeface="Calibri" panose="020F0502020204030204" pitchFamily="34" charset="0"/>
                <a:cs typeface="Times New Roman" panose="02020603050405020304" pitchFamily="18" charset="0"/>
              </a:rPr>
              <a:t>2500</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Batch Size: 256</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56162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0"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1"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62" name="Freeform: Shape 13">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63" name="Freeform: Shape 15">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64" name="Freeform: Shape 16">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65" name="Freeform: Shape 17">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66" name="Freeform: Shape 18">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67" name="Freeform: Shape 19">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68" name="Freeform: Shape 20">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Content Placeholder 2">
            <a:extLst>
              <a:ext uri="{FF2B5EF4-FFF2-40B4-BE49-F238E27FC236}">
                <a16:creationId xmlns:a16="http://schemas.microsoft.com/office/drawing/2014/main" id="{72E4CC4C-3C9D-E24B-9ED6-018D9A24C108}"/>
              </a:ext>
            </a:extLst>
          </p:cNvPr>
          <p:cNvSpPr>
            <a:spLocks noGrp="1"/>
          </p:cNvSpPr>
          <p:nvPr>
            <p:ph idx="1"/>
          </p:nvPr>
        </p:nvSpPr>
        <p:spPr>
          <a:xfrm>
            <a:off x="1185756" y="2384474"/>
            <a:ext cx="4810872" cy="3728613"/>
          </a:xfrm>
        </p:spPr>
        <p:txBody>
          <a:bodyPr>
            <a:normAutofit/>
          </a:bodyPr>
          <a:lstStyle/>
          <a:p>
            <a:pPr algn="just"/>
            <a:r>
              <a:rPr lang="en-US" sz="1800" dirty="0"/>
              <a:t>After the experiment 1, we get accuracy of 0.83, and as the batch size is increasing, the time consumption is becoming less as this is single GPU. For other cases, we will run the model on 2 and 4 GPUs to see whether the batch size affects the accuracy and performance of the model.</a:t>
            </a:r>
          </a:p>
          <a:p>
            <a:pPr algn="just"/>
            <a:endParaRPr lang="en-US" sz="1800" dirty="0"/>
          </a:p>
        </p:txBody>
      </p:sp>
      <p:grpSp>
        <p:nvGrpSpPr>
          <p:cNvPr id="69"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4" name="Freeform: Shape 23">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5"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26">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71" name="Freeform: Shape 27">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2" name="Freeform: Shape 28">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3" name="Freeform: Shape 29">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4" name="Freeform: Shape 30">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5" name="Freeform: Shape 31">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6" name="Freeform: Shape 32">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77" name="Freeform: Shape 25">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4" name="Table 3">
            <a:extLst>
              <a:ext uri="{FF2B5EF4-FFF2-40B4-BE49-F238E27FC236}">
                <a16:creationId xmlns:a16="http://schemas.microsoft.com/office/drawing/2014/main" id="{F082811D-35DC-F541-8190-D1678DCFAB26}"/>
              </a:ext>
            </a:extLst>
          </p:cNvPr>
          <p:cNvGraphicFramePr>
            <a:graphicFrameLocks noGrp="1"/>
          </p:cNvGraphicFramePr>
          <p:nvPr>
            <p:extLst>
              <p:ext uri="{D42A27DB-BD31-4B8C-83A1-F6EECF244321}">
                <p14:modId xmlns:p14="http://schemas.microsoft.com/office/powerpoint/2010/main" val="1561533147"/>
              </p:ext>
            </p:extLst>
          </p:nvPr>
        </p:nvGraphicFramePr>
        <p:xfrm>
          <a:off x="6477002" y="3206018"/>
          <a:ext cx="4967273" cy="2005992"/>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1047596">
                  <a:extLst>
                    <a:ext uri="{9D8B030D-6E8A-4147-A177-3AD203B41FA5}">
                      <a16:colId xmlns:a16="http://schemas.microsoft.com/office/drawing/2014/main" val="1560256497"/>
                    </a:ext>
                  </a:extLst>
                </a:gridCol>
                <a:gridCol w="841842">
                  <a:extLst>
                    <a:ext uri="{9D8B030D-6E8A-4147-A177-3AD203B41FA5}">
                      <a16:colId xmlns:a16="http://schemas.microsoft.com/office/drawing/2014/main" val="1720475009"/>
                    </a:ext>
                  </a:extLst>
                </a:gridCol>
                <a:gridCol w="689067">
                  <a:extLst>
                    <a:ext uri="{9D8B030D-6E8A-4147-A177-3AD203B41FA5}">
                      <a16:colId xmlns:a16="http://schemas.microsoft.com/office/drawing/2014/main" val="2834622921"/>
                    </a:ext>
                  </a:extLst>
                </a:gridCol>
                <a:gridCol w="796256">
                  <a:extLst>
                    <a:ext uri="{9D8B030D-6E8A-4147-A177-3AD203B41FA5}">
                      <a16:colId xmlns:a16="http://schemas.microsoft.com/office/drawing/2014/main" val="388458269"/>
                    </a:ext>
                  </a:extLst>
                </a:gridCol>
                <a:gridCol w="796256">
                  <a:extLst>
                    <a:ext uri="{9D8B030D-6E8A-4147-A177-3AD203B41FA5}">
                      <a16:colId xmlns:a16="http://schemas.microsoft.com/office/drawing/2014/main" val="3605580201"/>
                    </a:ext>
                  </a:extLst>
                </a:gridCol>
                <a:gridCol w="796256">
                  <a:extLst>
                    <a:ext uri="{9D8B030D-6E8A-4147-A177-3AD203B41FA5}">
                      <a16:colId xmlns:a16="http://schemas.microsoft.com/office/drawing/2014/main" val="884806614"/>
                    </a:ext>
                  </a:extLst>
                </a:gridCol>
              </a:tblGrid>
              <a:tr h="501498">
                <a:tc>
                  <a:txBody>
                    <a:bodyPr/>
                    <a:lstStyle/>
                    <a:p>
                      <a:pPr marL="0" marR="0" algn="ctr">
                        <a:spcBef>
                          <a:spcPts val="0"/>
                        </a:spcBef>
                        <a:spcAft>
                          <a:spcPts val="0"/>
                        </a:spcAft>
                      </a:pPr>
                      <a:r>
                        <a:rPr lang="en-US" sz="1100" b="0" cap="none" spc="0">
                          <a:solidFill>
                            <a:schemeClr val="bg1"/>
                          </a:solidFill>
                          <a:effectLst/>
                        </a:rPr>
                        <a:t>Experiment 1</a:t>
                      </a:r>
                    </a:p>
                    <a:p>
                      <a:pPr marL="0" marR="0" algn="ctr">
                        <a:spcBef>
                          <a:spcPts val="0"/>
                        </a:spcBef>
                        <a:spcAft>
                          <a:spcPts val="0"/>
                        </a:spcAft>
                      </a:pPr>
                      <a:r>
                        <a:rPr lang="en-US" sz="1100" b="0" cap="none" spc="0">
                          <a:solidFill>
                            <a:schemeClr val="bg1"/>
                          </a:solidFill>
                          <a:effectLst/>
                        </a:rPr>
                        <a:t>(1 GPU)</a:t>
                      </a:r>
                      <a:endParaRPr lang="en-US" sz="11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marL="0" marR="0" algn="ctr">
                        <a:spcBef>
                          <a:spcPts val="0"/>
                        </a:spcBef>
                        <a:spcAft>
                          <a:spcPts val="0"/>
                        </a:spcAft>
                      </a:pPr>
                      <a:r>
                        <a:rPr lang="en-US" sz="1100" b="0" cap="none" spc="0">
                          <a:solidFill>
                            <a:schemeClr val="bg1"/>
                          </a:solidFill>
                          <a:effectLst/>
                        </a:rPr>
                        <a:t>Execution Time</a:t>
                      </a:r>
                      <a:endParaRPr lang="en-US" sz="11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marR="0" algn="ctr">
                        <a:spcBef>
                          <a:spcPts val="0"/>
                        </a:spcBef>
                        <a:spcAft>
                          <a:spcPts val="0"/>
                        </a:spcAft>
                      </a:pPr>
                      <a:r>
                        <a:rPr lang="en-US" sz="1100" b="0" cap="none" spc="0">
                          <a:solidFill>
                            <a:schemeClr val="bg1"/>
                          </a:solidFill>
                          <a:effectLst/>
                        </a:rPr>
                        <a:t>Data Parallel</a:t>
                      </a:r>
                      <a:endParaRPr lang="en-US" sz="11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marR="0" algn="ctr">
                        <a:spcBef>
                          <a:spcPts val="0"/>
                        </a:spcBef>
                        <a:spcAft>
                          <a:spcPts val="0"/>
                        </a:spcAft>
                      </a:pPr>
                      <a:r>
                        <a:rPr lang="en-US" sz="1100" b="0" cap="none" spc="0">
                          <a:solidFill>
                            <a:schemeClr val="bg1"/>
                          </a:solidFill>
                          <a:effectLst/>
                        </a:rPr>
                        <a:t>Train Accuracy</a:t>
                      </a:r>
                      <a:endParaRPr lang="en-US" sz="11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marR="0" algn="ctr">
                        <a:spcBef>
                          <a:spcPts val="0"/>
                        </a:spcBef>
                        <a:spcAft>
                          <a:spcPts val="0"/>
                        </a:spcAft>
                      </a:pPr>
                      <a:r>
                        <a:rPr lang="en-US" sz="1100" b="0" cap="none" spc="0">
                          <a:solidFill>
                            <a:schemeClr val="bg1"/>
                          </a:solidFill>
                          <a:effectLst/>
                        </a:rPr>
                        <a:t>Valid Accuracy</a:t>
                      </a:r>
                      <a:endParaRPr lang="en-US" sz="11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marR="0" algn="ctr">
                        <a:spcBef>
                          <a:spcPts val="0"/>
                        </a:spcBef>
                        <a:spcAft>
                          <a:spcPts val="0"/>
                        </a:spcAft>
                      </a:pPr>
                      <a:r>
                        <a:rPr lang="en-US" sz="1100" b="0" cap="none" spc="0">
                          <a:solidFill>
                            <a:schemeClr val="bg1"/>
                          </a:solidFill>
                          <a:effectLst/>
                        </a:rPr>
                        <a:t>Test Accuracy</a:t>
                      </a:r>
                      <a:endParaRPr lang="en-US" sz="11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2082934750"/>
                  </a:ext>
                </a:extLst>
              </a:tr>
              <a:tr h="501498">
                <a:tc>
                  <a:txBody>
                    <a:bodyPr/>
                    <a:lstStyle/>
                    <a:p>
                      <a:pPr marL="0" marR="0" algn="ctr">
                        <a:spcBef>
                          <a:spcPts val="0"/>
                        </a:spcBef>
                        <a:spcAft>
                          <a:spcPts val="0"/>
                        </a:spcAft>
                      </a:pPr>
                      <a:r>
                        <a:rPr lang="en-US" sz="1100" cap="none" spc="0">
                          <a:solidFill>
                            <a:schemeClr val="bg1"/>
                          </a:solidFill>
                          <a:effectLst/>
                        </a:rPr>
                        <a:t>Batch Size 64</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38100" cap="flat" cmpd="sng" algn="ctr">
                      <a:no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dirty="0">
                          <a:solidFill>
                            <a:schemeClr val="bg1"/>
                          </a:solidFill>
                          <a:effectLst/>
                        </a:rPr>
                        <a:t>17341.13 secs</a:t>
                      </a:r>
                      <a:endParaRPr lang="en-US" sz="110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rPr>
                        <a:t>No</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rPr>
                        <a:t>99.94</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rPr>
                        <a:t>83.42</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rPr>
                        <a:t>83.45</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6350" cap="flat" cmpd="sng" algn="ctr">
                      <a:solidFill>
                        <a:schemeClr val="tx1">
                          <a:lumMod val="50000"/>
                          <a:lumOff val="50000"/>
                        </a:schemeClr>
                      </a:solidFill>
                      <a:prstDash val="solid"/>
                    </a:lnL>
                    <a:lnR w="38100" cap="flat" cmpd="sng" algn="ctr">
                      <a:no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612901266"/>
                  </a:ext>
                </a:extLst>
              </a:tr>
              <a:tr h="501498">
                <a:tc>
                  <a:txBody>
                    <a:bodyPr/>
                    <a:lstStyle/>
                    <a:p>
                      <a:pPr marL="0" marR="0" algn="ctr">
                        <a:spcBef>
                          <a:spcPts val="0"/>
                        </a:spcBef>
                        <a:spcAft>
                          <a:spcPts val="0"/>
                        </a:spcAft>
                      </a:pPr>
                      <a:r>
                        <a:rPr lang="en-US" sz="1100" cap="none" spc="0">
                          <a:solidFill>
                            <a:schemeClr val="bg1"/>
                          </a:solidFill>
                          <a:effectLst/>
                        </a:rPr>
                        <a:t>Batch Size 128</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marL="0" marR="0" algn="ctr">
                        <a:spcBef>
                          <a:spcPts val="0"/>
                        </a:spcBef>
                        <a:spcAft>
                          <a:spcPts val="0"/>
                        </a:spcAft>
                      </a:pPr>
                      <a:r>
                        <a:rPr lang="en-US" sz="1100" cap="none" spc="0">
                          <a:solidFill>
                            <a:schemeClr val="bg1"/>
                          </a:solidFill>
                          <a:effectLst/>
                        </a:rPr>
                        <a:t>16765.63 secs</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marL="0" marR="0" algn="ctr">
                        <a:spcBef>
                          <a:spcPts val="0"/>
                        </a:spcBef>
                        <a:spcAft>
                          <a:spcPts val="0"/>
                        </a:spcAft>
                      </a:pPr>
                      <a:r>
                        <a:rPr lang="en-US" sz="1100" cap="none" spc="0">
                          <a:solidFill>
                            <a:schemeClr val="bg1"/>
                          </a:solidFill>
                          <a:effectLst/>
                        </a:rPr>
                        <a:t>No</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marL="0" marR="0" algn="ctr">
                        <a:spcBef>
                          <a:spcPts val="0"/>
                        </a:spcBef>
                        <a:spcAft>
                          <a:spcPts val="0"/>
                        </a:spcAft>
                      </a:pPr>
                      <a:r>
                        <a:rPr lang="en-US" sz="1100" cap="none" spc="0">
                          <a:solidFill>
                            <a:schemeClr val="bg1"/>
                          </a:solidFill>
                          <a:effectLst/>
                        </a:rPr>
                        <a:t>99.87</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marL="0" marR="0" algn="ctr">
                        <a:spcBef>
                          <a:spcPts val="0"/>
                        </a:spcBef>
                        <a:spcAft>
                          <a:spcPts val="0"/>
                        </a:spcAft>
                      </a:pPr>
                      <a:r>
                        <a:rPr lang="en-US" sz="1100" cap="none" spc="0">
                          <a:solidFill>
                            <a:schemeClr val="bg1"/>
                          </a:solidFill>
                          <a:effectLst/>
                        </a:rPr>
                        <a:t>83.34</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marL="0" marR="0" algn="ctr">
                        <a:spcBef>
                          <a:spcPts val="0"/>
                        </a:spcBef>
                        <a:spcAft>
                          <a:spcPts val="0"/>
                        </a:spcAft>
                      </a:pPr>
                      <a:r>
                        <a:rPr lang="en-US" sz="1100" cap="none" spc="0">
                          <a:solidFill>
                            <a:schemeClr val="bg1"/>
                          </a:solidFill>
                          <a:effectLst/>
                        </a:rPr>
                        <a:t>83.41</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3432206642"/>
                  </a:ext>
                </a:extLst>
              </a:tr>
              <a:tr h="501498">
                <a:tc>
                  <a:txBody>
                    <a:bodyPr/>
                    <a:lstStyle/>
                    <a:p>
                      <a:pPr marL="0" marR="0" algn="ctr">
                        <a:spcBef>
                          <a:spcPts val="0"/>
                        </a:spcBef>
                        <a:spcAft>
                          <a:spcPts val="0"/>
                        </a:spcAft>
                      </a:pPr>
                      <a:r>
                        <a:rPr lang="en-US" sz="1100" cap="none" spc="0">
                          <a:solidFill>
                            <a:schemeClr val="bg1"/>
                          </a:solidFill>
                          <a:effectLst/>
                        </a:rPr>
                        <a:t>Batch Size 256</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38100" cap="flat" cmpd="sng" algn="ctr">
                      <a:no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rPr>
                        <a:t>16627.13 secs</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rPr>
                        <a:t>No</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rPr>
                        <a:t>99.66</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rPr>
                        <a:t>83.27</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dirty="0">
                          <a:solidFill>
                            <a:schemeClr val="bg1"/>
                          </a:solidFill>
                          <a:effectLst/>
                        </a:rPr>
                        <a:t>83.38</a:t>
                      </a:r>
                      <a:endParaRPr lang="en-US" sz="110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257" marR="53225" marT="70967" marB="70967" anchor="ctr">
                    <a:lnL w="6350" cap="flat" cmpd="sng" algn="ctr">
                      <a:solidFill>
                        <a:schemeClr val="tx1">
                          <a:lumMod val="50000"/>
                          <a:lumOff val="50000"/>
                        </a:schemeClr>
                      </a:solidFill>
                      <a:prstDash val="solid"/>
                    </a:lnL>
                    <a:lnR w="38100" cap="flat" cmpd="sng" algn="ctr">
                      <a:noFill/>
                      <a:prstDash val="solid"/>
                    </a:lnR>
                    <a:lnT w="12700" cmpd="sng">
                      <a:noFill/>
                      <a:prstDash val="solid"/>
                    </a:lnT>
                    <a:lnB w="38100" cap="flat" cmpd="sng" algn="ctr">
                      <a:noFill/>
                      <a:prstDash val="solid"/>
                    </a:lnB>
                    <a:solidFill>
                      <a:schemeClr val="tx1">
                        <a:lumMod val="75000"/>
                        <a:lumOff val="25000"/>
                      </a:schemeClr>
                    </a:solidFill>
                  </a:tcPr>
                </a:tc>
                <a:extLst>
                  <a:ext uri="{0D108BD9-81ED-4DB2-BD59-A6C34878D82A}">
                    <a16:rowId xmlns:a16="http://schemas.microsoft.com/office/drawing/2014/main" val="1623232501"/>
                  </a:ext>
                </a:extLst>
              </a:tr>
            </a:tbl>
          </a:graphicData>
        </a:graphic>
      </p:graphicFrame>
    </p:spTree>
    <p:extLst>
      <p:ext uri="{BB962C8B-B14F-4D97-AF65-F5344CB8AC3E}">
        <p14:creationId xmlns:p14="http://schemas.microsoft.com/office/powerpoint/2010/main" val="181258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3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4" name="Rectangle 38">
            <a:extLst>
              <a:ext uri="{FF2B5EF4-FFF2-40B4-BE49-F238E27FC236}">
                <a16:creationId xmlns:a16="http://schemas.microsoft.com/office/drawing/2014/main" id="{FBFC6891-CBA5-427E-98AC-BF56BB033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5" name="Bottom Right">
            <a:extLst>
              <a:ext uri="{FF2B5EF4-FFF2-40B4-BE49-F238E27FC236}">
                <a16:creationId xmlns:a16="http://schemas.microsoft.com/office/drawing/2014/main" id="{4CD73DBB-9AC8-4BE7-AA43-995A7495D7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2" name="Freeform: Shape 41">
              <a:extLst>
                <a:ext uri="{FF2B5EF4-FFF2-40B4-BE49-F238E27FC236}">
                  <a16:creationId xmlns:a16="http://schemas.microsoft.com/office/drawing/2014/main" id="{512DE672-70F7-4637-B2FF-2FA41F0B0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6" name="Graphic 157">
              <a:extLst>
                <a:ext uri="{FF2B5EF4-FFF2-40B4-BE49-F238E27FC236}">
                  <a16:creationId xmlns:a16="http://schemas.microsoft.com/office/drawing/2014/main" id="{DD2F0317-76EA-414D-B393-F8B40F19C7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7" name="Freeform: Shape 44">
                <a:extLst>
                  <a:ext uri="{FF2B5EF4-FFF2-40B4-BE49-F238E27FC236}">
                    <a16:creationId xmlns:a16="http://schemas.microsoft.com/office/drawing/2014/main" id="{7EDD0BAA-CF8C-4BEE-8C35-300AF2017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45">
                <a:extLst>
                  <a:ext uri="{FF2B5EF4-FFF2-40B4-BE49-F238E27FC236}">
                    <a16:creationId xmlns:a16="http://schemas.microsoft.com/office/drawing/2014/main" id="{935A65F3-B3C8-4CC6-BA1A-035AEA210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46">
                <a:extLst>
                  <a:ext uri="{FF2B5EF4-FFF2-40B4-BE49-F238E27FC236}">
                    <a16:creationId xmlns:a16="http://schemas.microsoft.com/office/drawing/2014/main" id="{F0B2B25A-CE08-484B-B756-77C69C3BF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0" name="Freeform: Shape 47">
                <a:extLst>
                  <a:ext uri="{FF2B5EF4-FFF2-40B4-BE49-F238E27FC236}">
                    <a16:creationId xmlns:a16="http://schemas.microsoft.com/office/drawing/2014/main" id="{C6F5E584-459A-4F39-9F69-43177D7D6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1" name="Freeform: Shape 48">
                <a:extLst>
                  <a:ext uri="{FF2B5EF4-FFF2-40B4-BE49-F238E27FC236}">
                    <a16:creationId xmlns:a16="http://schemas.microsoft.com/office/drawing/2014/main" id="{FA96BF44-ED00-4109-9F2F-65716299D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2" name="Freeform: Shape 49">
                <a:extLst>
                  <a:ext uri="{FF2B5EF4-FFF2-40B4-BE49-F238E27FC236}">
                    <a16:creationId xmlns:a16="http://schemas.microsoft.com/office/drawing/2014/main" id="{98C01C93-49E2-4D91-BD01-E1E20675B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E961950D-1C40-4BA8-9CCE-D8E2C0AB9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73" name="Freeform: Shape 43">
              <a:extLst>
                <a:ext uri="{FF2B5EF4-FFF2-40B4-BE49-F238E27FC236}">
                  <a16:creationId xmlns:a16="http://schemas.microsoft.com/office/drawing/2014/main" id="{C934D714-BCAF-4495-A9AD-F66AC5794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a:extLst>
              <a:ext uri="{FF2B5EF4-FFF2-40B4-BE49-F238E27FC236}">
                <a16:creationId xmlns:a16="http://schemas.microsoft.com/office/drawing/2014/main" id="{5BDCF21B-B605-4B36-841A-182E6C0785CB}"/>
              </a:ext>
            </a:extLst>
          </p:cNvPr>
          <p:cNvPicPr>
            <a:picLocks noChangeAspect="1"/>
          </p:cNvPicPr>
          <p:nvPr/>
        </p:nvPicPr>
        <p:blipFill rotWithShape="1">
          <a:blip r:embed="rId2"/>
          <a:srcRect t="20503" b="20503"/>
          <a:stretch/>
        </p:blipFill>
        <p:spPr>
          <a:xfrm>
            <a:off x="188468" y="10"/>
            <a:ext cx="11812017" cy="3919684"/>
          </a:xfrm>
          <a:prstGeom prst="rect">
            <a:avLst/>
          </a:prstGeom>
        </p:spPr>
      </p:pic>
      <p:grpSp>
        <p:nvGrpSpPr>
          <p:cNvPr id="53" name="Top Left">
            <a:extLst>
              <a:ext uri="{FF2B5EF4-FFF2-40B4-BE49-F238E27FC236}">
                <a16:creationId xmlns:a16="http://schemas.microsoft.com/office/drawing/2014/main" id="{AAFDD3F2-C28D-4186-A9F0-DA324412D5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10849" y="15178"/>
            <a:chExt cx="2198951" cy="3331254"/>
          </a:xfrm>
        </p:grpSpPr>
        <p:sp>
          <p:nvSpPr>
            <p:cNvPr id="74" name="Freeform: Shape 53">
              <a:extLst>
                <a:ext uri="{FF2B5EF4-FFF2-40B4-BE49-F238E27FC236}">
                  <a16:creationId xmlns:a16="http://schemas.microsoft.com/office/drawing/2014/main" id="{D5302C02-0D50-4BBD-8410-674BE02F9B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5" name="Freeform: Shape 54">
              <a:extLst>
                <a:ext uri="{FF2B5EF4-FFF2-40B4-BE49-F238E27FC236}">
                  <a16:creationId xmlns:a16="http://schemas.microsoft.com/office/drawing/2014/main" id="{F8C7FBB7-D7DF-46D6-80AF-EA374C31A5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6" name="Freeform: Shape 55">
              <a:extLst>
                <a:ext uri="{FF2B5EF4-FFF2-40B4-BE49-F238E27FC236}">
                  <a16:creationId xmlns:a16="http://schemas.microsoft.com/office/drawing/2014/main" id="{806BD1F9-BA15-455A-AC80-3E40C5B6A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7" name="Freeform: Shape 56">
              <a:extLst>
                <a:ext uri="{FF2B5EF4-FFF2-40B4-BE49-F238E27FC236}">
                  <a16:creationId xmlns:a16="http://schemas.microsoft.com/office/drawing/2014/main" id="{5AD4DC37-4D5F-4CFC-B64A-ACA7ED692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8" name="Freeform: Shape 57">
              <a:extLst>
                <a:ext uri="{FF2B5EF4-FFF2-40B4-BE49-F238E27FC236}">
                  <a16:creationId xmlns:a16="http://schemas.microsoft.com/office/drawing/2014/main" id="{82A0B918-ED2A-45A5-9247-67750B3D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79" name="Freeform: Shape 58">
              <a:extLst>
                <a:ext uri="{FF2B5EF4-FFF2-40B4-BE49-F238E27FC236}">
                  <a16:creationId xmlns:a16="http://schemas.microsoft.com/office/drawing/2014/main" id="{3775DAE7-4E0F-4B22-BDD1-4B3F35357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80" name="Freeform: Shape 59">
              <a:extLst>
                <a:ext uri="{FF2B5EF4-FFF2-40B4-BE49-F238E27FC236}">
                  <a16:creationId xmlns:a16="http://schemas.microsoft.com/office/drawing/2014/main" id="{F80A3A5C-7609-4229-8E65-17AD785E3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Content Placeholder 2">
            <a:extLst>
              <a:ext uri="{FF2B5EF4-FFF2-40B4-BE49-F238E27FC236}">
                <a16:creationId xmlns:a16="http://schemas.microsoft.com/office/drawing/2014/main" id="{90BC0FB5-5BF5-134B-A2F5-CD53EDB8D846}"/>
              </a:ext>
            </a:extLst>
          </p:cNvPr>
          <p:cNvSpPr>
            <a:spLocks noGrp="1"/>
          </p:cNvSpPr>
          <p:nvPr>
            <p:ph idx="1"/>
          </p:nvPr>
        </p:nvSpPr>
        <p:spPr>
          <a:xfrm>
            <a:off x="6195372" y="4088049"/>
            <a:ext cx="4977905" cy="2031475"/>
          </a:xfrm>
        </p:spPr>
        <p:txBody>
          <a:bodyPr anchor="ctr">
            <a:normAutofit/>
          </a:bodyPr>
          <a:lstStyle/>
          <a:p>
            <a:pPr marL="0" indent="0">
              <a:buNone/>
            </a:pPr>
            <a:r>
              <a:rPr lang="en-US" sz="1800" b="1" dirty="0"/>
              <a:t>GPU = 2</a:t>
            </a:r>
          </a:p>
        </p:txBody>
      </p:sp>
    </p:spTree>
    <p:extLst>
      <p:ext uri="{BB962C8B-B14F-4D97-AF65-F5344CB8AC3E}">
        <p14:creationId xmlns:p14="http://schemas.microsoft.com/office/powerpoint/2010/main" val="1505551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FC6891-CBA5-427E-98AC-BF56BB033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Bottom Right">
            <a:extLst>
              <a:ext uri="{FF2B5EF4-FFF2-40B4-BE49-F238E27FC236}">
                <a16:creationId xmlns:a16="http://schemas.microsoft.com/office/drawing/2014/main" id="{D817ADB7-00E6-482F-BD8B-6813268266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4" name="Freeform: Shape 13">
              <a:extLst>
                <a:ext uri="{FF2B5EF4-FFF2-40B4-BE49-F238E27FC236}">
                  <a16:creationId xmlns:a16="http://schemas.microsoft.com/office/drawing/2014/main" id="{DF71969E-EB0C-4011-A721-C46857925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aphic 157">
              <a:extLst>
                <a:ext uri="{FF2B5EF4-FFF2-40B4-BE49-F238E27FC236}">
                  <a16:creationId xmlns:a16="http://schemas.microsoft.com/office/drawing/2014/main" id="{0C06B9B3-A426-4BDD-BA45-9C5F6A4415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7" name="Freeform: Shape 16">
                <a:extLst>
                  <a:ext uri="{FF2B5EF4-FFF2-40B4-BE49-F238E27FC236}">
                    <a16:creationId xmlns:a16="http://schemas.microsoft.com/office/drawing/2014/main" id="{E8BAA882-64C3-4E36-828C-E2034D99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8AC94D91-AECE-473B-B00B-F2AAE0EA4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8ABFBC77-5178-4DAA-93E6-A494D4914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47E709EC-272C-4F97-BDC8-4B872DEDC6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27C992B3-ABB9-443C-8748-551626188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10CC2EE-90B9-45E3-B7E6-C856A199D4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28272C51-7AB7-4369-A6E9-17958FD30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6" name="Freeform: Shape 15">
              <a:extLst>
                <a:ext uri="{FF2B5EF4-FFF2-40B4-BE49-F238E27FC236}">
                  <a16:creationId xmlns:a16="http://schemas.microsoft.com/office/drawing/2014/main" id="{9B1F31DD-C31E-4C9E-A920-AD354B5CB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3" descr="A picture containing text, black, electronics&#10;&#10;Description automatically generated">
            <a:extLst>
              <a:ext uri="{FF2B5EF4-FFF2-40B4-BE49-F238E27FC236}">
                <a16:creationId xmlns:a16="http://schemas.microsoft.com/office/drawing/2014/main" id="{F30116C2-71E0-124A-AB10-4B7641299C3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00585" y="544096"/>
            <a:ext cx="7990830" cy="3356149"/>
          </a:xfrm>
          <a:prstGeom prst="rect">
            <a:avLst/>
          </a:prstGeom>
        </p:spPr>
      </p:pic>
      <p:grpSp>
        <p:nvGrpSpPr>
          <p:cNvPr id="25" name="Top left">
            <a:extLst>
              <a:ext uri="{FF2B5EF4-FFF2-40B4-BE49-F238E27FC236}">
                <a16:creationId xmlns:a16="http://schemas.microsoft.com/office/drawing/2014/main" id="{96BED12B-FE5D-4876-810D-5579D6E85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6" name="Freeform: Shape 25">
              <a:extLst>
                <a:ext uri="{FF2B5EF4-FFF2-40B4-BE49-F238E27FC236}">
                  <a16:creationId xmlns:a16="http://schemas.microsoft.com/office/drawing/2014/main" id="{22EB1789-3A9D-45E9-8CDD-C8063C5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Freeform: Shape 26">
              <a:extLst>
                <a:ext uri="{FF2B5EF4-FFF2-40B4-BE49-F238E27FC236}">
                  <a16:creationId xmlns:a16="http://schemas.microsoft.com/office/drawing/2014/main" id="{17CA9CCF-CD57-438A-9A90-777CB891C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A0CE73CE-4EED-4313-8396-3E701096D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80AC3D6-983B-4840-BB53-F3C27CBCB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F45DFDBC-0EF7-4972-A2FD-5589DCF4D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5F3B204-B3FF-4D3D-A08D-2848E22B0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C5F2879E-E3AA-4758-A22D-0DD2AF771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B110AA5C-CE6D-4F70-9F34-C4E0875F7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Content Placeholder 2">
            <a:extLst>
              <a:ext uri="{FF2B5EF4-FFF2-40B4-BE49-F238E27FC236}">
                <a16:creationId xmlns:a16="http://schemas.microsoft.com/office/drawing/2014/main" id="{2D8BA1CF-FFE7-984B-A5A2-A47AFADDC689}"/>
              </a:ext>
            </a:extLst>
          </p:cNvPr>
          <p:cNvSpPr>
            <a:spLocks noGrp="1"/>
          </p:cNvSpPr>
          <p:nvPr>
            <p:ph idx="1"/>
          </p:nvPr>
        </p:nvSpPr>
        <p:spPr>
          <a:xfrm>
            <a:off x="6195372" y="4084395"/>
            <a:ext cx="4977905" cy="2035130"/>
          </a:xfrm>
        </p:spPr>
        <p:txBody>
          <a:bodyPr anchor="ctr">
            <a:normAutofit/>
          </a:bodyPr>
          <a:lstStyle/>
          <a:p>
            <a:pPr marL="0" indent="0">
              <a:buNone/>
            </a:pPr>
            <a:r>
              <a:rPr lang="en-US" sz="1800" b="1" u="sng"/>
              <a:t>Experiment 1</a:t>
            </a:r>
            <a:r>
              <a:rPr lang="en-US" sz="1800"/>
              <a:t> </a:t>
            </a:r>
          </a:p>
        </p:txBody>
      </p:sp>
      <p:sp>
        <p:nvSpPr>
          <p:cNvPr id="2" name="Rectangle 1">
            <a:extLst>
              <a:ext uri="{FF2B5EF4-FFF2-40B4-BE49-F238E27FC236}">
                <a16:creationId xmlns:a16="http://schemas.microsoft.com/office/drawing/2014/main" id="{865006E7-4E8E-314F-AA09-063278D9D0EA}"/>
              </a:ext>
            </a:extLst>
          </p:cNvPr>
          <p:cNvSpPr/>
          <p:nvPr/>
        </p:nvSpPr>
        <p:spPr>
          <a:xfrm>
            <a:off x="1591238" y="4343718"/>
            <a:ext cx="6096000" cy="1431161"/>
          </a:xfrm>
          <a:prstGeom prst="rect">
            <a:avLst/>
          </a:prstGeom>
        </p:spPr>
        <p:txBody>
          <a:bodyPr>
            <a:spAutoFit/>
          </a:bodyPr>
          <a:lstStyle/>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GPU: </a:t>
            </a:r>
            <a:r>
              <a:rPr lang="en-US" dirty="0">
                <a:latin typeface="Arial" panose="020B0604020202020204" pitchFamily="34" charset="0"/>
                <a:ea typeface="Calibri" panose="020F0502020204030204" pitchFamily="34" charset="0"/>
                <a:cs typeface="Times New Roman" panose="02020603050405020304" pitchFamily="18" charset="0"/>
              </a:rPr>
              <a:t>v100-sxm2</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Reservation: </a:t>
            </a:r>
            <a:r>
              <a:rPr lang="en-US" dirty="0">
                <a:latin typeface="Arial" panose="020B0604020202020204" pitchFamily="34" charset="0"/>
                <a:ea typeface="Calibri" panose="020F0502020204030204" pitchFamily="34" charset="0"/>
                <a:cs typeface="Times New Roman" panose="02020603050405020304" pitchFamily="18" charset="0"/>
              </a:rPr>
              <a:t>csye7105-gpu</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Epoch: </a:t>
            </a:r>
            <a:r>
              <a:rPr lang="en-US" dirty="0">
                <a:latin typeface="Arial" panose="020B0604020202020204" pitchFamily="34" charset="0"/>
                <a:ea typeface="Calibri" panose="020F0502020204030204" pitchFamily="34" charset="0"/>
                <a:cs typeface="Times New Roman" panose="02020603050405020304" pitchFamily="18" charset="0"/>
              </a:rPr>
              <a:t>2500</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Batch Size: 64</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53299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FC6891-CBA5-427E-98AC-BF56BB033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Bottom Right">
            <a:extLst>
              <a:ext uri="{FF2B5EF4-FFF2-40B4-BE49-F238E27FC236}">
                <a16:creationId xmlns:a16="http://schemas.microsoft.com/office/drawing/2014/main" id="{D817ADB7-00E6-482F-BD8B-6813268266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4" name="Freeform: Shape 13">
              <a:extLst>
                <a:ext uri="{FF2B5EF4-FFF2-40B4-BE49-F238E27FC236}">
                  <a16:creationId xmlns:a16="http://schemas.microsoft.com/office/drawing/2014/main" id="{DF71969E-EB0C-4011-A721-C46857925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aphic 157">
              <a:extLst>
                <a:ext uri="{FF2B5EF4-FFF2-40B4-BE49-F238E27FC236}">
                  <a16:creationId xmlns:a16="http://schemas.microsoft.com/office/drawing/2014/main" id="{0C06B9B3-A426-4BDD-BA45-9C5F6A4415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7" name="Freeform: Shape 16">
                <a:extLst>
                  <a:ext uri="{FF2B5EF4-FFF2-40B4-BE49-F238E27FC236}">
                    <a16:creationId xmlns:a16="http://schemas.microsoft.com/office/drawing/2014/main" id="{E8BAA882-64C3-4E36-828C-E2034D99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8AC94D91-AECE-473B-B00B-F2AAE0EA4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8ABFBC77-5178-4DAA-93E6-A494D4914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47E709EC-272C-4F97-BDC8-4B872DEDC6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27C992B3-ABB9-443C-8748-551626188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10CC2EE-90B9-45E3-B7E6-C856A199D4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28272C51-7AB7-4369-A6E9-17958FD30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6" name="Freeform: Shape 15">
              <a:extLst>
                <a:ext uri="{FF2B5EF4-FFF2-40B4-BE49-F238E27FC236}">
                  <a16:creationId xmlns:a16="http://schemas.microsoft.com/office/drawing/2014/main" id="{9B1F31DD-C31E-4C9E-A920-AD354B5CB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3" descr="A picture containing text, black, computer&#10;&#10;Description automatically generated">
            <a:extLst>
              <a:ext uri="{FF2B5EF4-FFF2-40B4-BE49-F238E27FC236}">
                <a16:creationId xmlns:a16="http://schemas.microsoft.com/office/drawing/2014/main" id="{2A3417E4-1D2A-CB41-9352-12238781D13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24223" y="544096"/>
            <a:ext cx="7943553" cy="3356149"/>
          </a:xfrm>
          <a:prstGeom prst="rect">
            <a:avLst/>
          </a:prstGeom>
        </p:spPr>
      </p:pic>
      <p:grpSp>
        <p:nvGrpSpPr>
          <p:cNvPr id="25" name="Top left">
            <a:extLst>
              <a:ext uri="{FF2B5EF4-FFF2-40B4-BE49-F238E27FC236}">
                <a16:creationId xmlns:a16="http://schemas.microsoft.com/office/drawing/2014/main" id="{96BED12B-FE5D-4876-810D-5579D6E85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6" name="Freeform: Shape 25">
              <a:extLst>
                <a:ext uri="{FF2B5EF4-FFF2-40B4-BE49-F238E27FC236}">
                  <a16:creationId xmlns:a16="http://schemas.microsoft.com/office/drawing/2014/main" id="{22EB1789-3A9D-45E9-8CDD-C8063C5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Freeform: Shape 26">
              <a:extLst>
                <a:ext uri="{FF2B5EF4-FFF2-40B4-BE49-F238E27FC236}">
                  <a16:creationId xmlns:a16="http://schemas.microsoft.com/office/drawing/2014/main" id="{17CA9CCF-CD57-438A-9A90-777CB891C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A0CE73CE-4EED-4313-8396-3E701096D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80AC3D6-983B-4840-BB53-F3C27CBCB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F45DFDBC-0EF7-4972-A2FD-5589DCF4D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5F3B204-B3FF-4D3D-A08D-2848E22B0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C5F2879E-E3AA-4758-A22D-0DD2AF771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B110AA5C-CE6D-4F70-9F34-C4E0875F7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Content Placeholder 2">
            <a:extLst>
              <a:ext uri="{FF2B5EF4-FFF2-40B4-BE49-F238E27FC236}">
                <a16:creationId xmlns:a16="http://schemas.microsoft.com/office/drawing/2014/main" id="{2D8BA1CF-FFE7-984B-A5A2-A47AFADDC689}"/>
              </a:ext>
            </a:extLst>
          </p:cNvPr>
          <p:cNvSpPr>
            <a:spLocks noGrp="1"/>
          </p:cNvSpPr>
          <p:nvPr>
            <p:ph idx="1"/>
          </p:nvPr>
        </p:nvSpPr>
        <p:spPr>
          <a:xfrm>
            <a:off x="6195372" y="4084395"/>
            <a:ext cx="4977905" cy="2035130"/>
          </a:xfrm>
        </p:spPr>
        <p:txBody>
          <a:bodyPr anchor="ctr">
            <a:normAutofit/>
          </a:bodyPr>
          <a:lstStyle/>
          <a:p>
            <a:pPr marL="0" indent="0">
              <a:buNone/>
            </a:pPr>
            <a:r>
              <a:rPr lang="en-US" sz="1800" b="1" u="sng" dirty="0"/>
              <a:t>Experiment 2</a:t>
            </a:r>
            <a:r>
              <a:rPr lang="en-US" sz="1800" dirty="0"/>
              <a:t> </a:t>
            </a:r>
          </a:p>
        </p:txBody>
      </p:sp>
      <p:sp>
        <p:nvSpPr>
          <p:cNvPr id="2" name="Rectangle 1">
            <a:extLst>
              <a:ext uri="{FF2B5EF4-FFF2-40B4-BE49-F238E27FC236}">
                <a16:creationId xmlns:a16="http://schemas.microsoft.com/office/drawing/2014/main" id="{A20C37D7-32A0-7945-90DD-EFCB2872C603}"/>
              </a:ext>
            </a:extLst>
          </p:cNvPr>
          <p:cNvSpPr/>
          <p:nvPr/>
        </p:nvSpPr>
        <p:spPr>
          <a:xfrm>
            <a:off x="1561084" y="4343718"/>
            <a:ext cx="6096000" cy="1431161"/>
          </a:xfrm>
          <a:prstGeom prst="rect">
            <a:avLst/>
          </a:prstGeom>
        </p:spPr>
        <p:txBody>
          <a:bodyPr>
            <a:spAutoFit/>
          </a:bodyPr>
          <a:lstStyle/>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GPU: </a:t>
            </a:r>
            <a:r>
              <a:rPr lang="en-US" dirty="0">
                <a:latin typeface="Arial" panose="020B0604020202020204" pitchFamily="34" charset="0"/>
                <a:ea typeface="Calibri" panose="020F0502020204030204" pitchFamily="34" charset="0"/>
                <a:cs typeface="Times New Roman" panose="02020603050405020304" pitchFamily="18" charset="0"/>
              </a:rPr>
              <a:t>v100-sxm2</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Reservation: </a:t>
            </a:r>
            <a:r>
              <a:rPr lang="en-US" dirty="0">
                <a:latin typeface="Arial" panose="020B0604020202020204" pitchFamily="34" charset="0"/>
                <a:ea typeface="Calibri" panose="020F0502020204030204" pitchFamily="34" charset="0"/>
                <a:cs typeface="Times New Roman" panose="02020603050405020304" pitchFamily="18" charset="0"/>
              </a:rPr>
              <a:t>csye7105-gpu</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Epoch: </a:t>
            </a:r>
            <a:r>
              <a:rPr lang="en-US" dirty="0">
                <a:latin typeface="Arial" panose="020B0604020202020204" pitchFamily="34" charset="0"/>
                <a:ea typeface="Calibri" panose="020F0502020204030204" pitchFamily="34" charset="0"/>
                <a:cs typeface="Times New Roman" panose="02020603050405020304" pitchFamily="18" charset="0"/>
              </a:rPr>
              <a:t>2500</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Batch Size: 128</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7330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FC6891-CBA5-427E-98AC-BF56BB033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Bottom Right">
            <a:extLst>
              <a:ext uri="{FF2B5EF4-FFF2-40B4-BE49-F238E27FC236}">
                <a16:creationId xmlns:a16="http://schemas.microsoft.com/office/drawing/2014/main" id="{D817ADB7-00E6-482F-BD8B-6813268266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4" name="Freeform: Shape 13">
              <a:extLst>
                <a:ext uri="{FF2B5EF4-FFF2-40B4-BE49-F238E27FC236}">
                  <a16:creationId xmlns:a16="http://schemas.microsoft.com/office/drawing/2014/main" id="{DF71969E-EB0C-4011-A721-C46857925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aphic 157">
              <a:extLst>
                <a:ext uri="{FF2B5EF4-FFF2-40B4-BE49-F238E27FC236}">
                  <a16:creationId xmlns:a16="http://schemas.microsoft.com/office/drawing/2014/main" id="{0C06B9B3-A426-4BDD-BA45-9C5F6A4415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7" name="Freeform: Shape 16">
                <a:extLst>
                  <a:ext uri="{FF2B5EF4-FFF2-40B4-BE49-F238E27FC236}">
                    <a16:creationId xmlns:a16="http://schemas.microsoft.com/office/drawing/2014/main" id="{E8BAA882-64C3-4E36-828C-E2034D99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8AC94D91-AECE-473B-B00B-F2AAE0EA4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8ABFBC77-5178-4DAA-93E6-A494D4914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47E709EC-272C-4F97-BDC8-4B872DEDC6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27C992B3-ABB9-443C-8748-551626188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10CC2EE-90B9-45E3-B7E6-C856A199D4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28272C51-7AB7-4369-A6E9-17958FD30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6" name="Freeform: Shape 15">
              <a:extLst>
                <a:ext uri="{FF2B5EF4-FFF2-40B4-BE49-F238E27FC236}">
                  <a16:creationId xmlns:a16="http://schemas.microsoft.com/office/drawing/2014/main" id="{9B1F31DD-C31E-4C9E-A920-AD354B5CB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3" descr="A picture containing text, black, electronics&#10;&#10;Description automatically generated">
            <a:extLst>
              <a:ext uri="{FF2B5EF4-FFF2-40B4-BE49-F238E27FC236}">
                <a16:creationId xmlns:a16="http://schemas.microsoft.com/office/drawing/2014/main" id="{D389E799-6510-3D49-8194-2C890B7F241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24223" y="544096"/>
            <a:ext cx="7943553" cy="3356149"/>
          </a:xfrm>
          <a:prstGeom prst="rect">
            <a:avLst/>
          </a:prstGeom>
        </p:spPr>
      </p:pic>
      <p:grpSp>
        <p:nvGrpSpPr>
          <p:cNvPr id="25" name="Top left">
            <a:extLst>
              <a:ext uri="{FF2B5EF4-FFF2-40B4-BE49-F238E27FC236}">
                <a16:creationId xmlns:a16="http://schemas.microsoft.com/office/drawing/2014/main" id="{96BED12B-FE5D-4876-810D-5579D6E85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6" name="Freeform: Shape 25">
              <a:extLst>
                <a:ext uri="{FF2B5EF4-FFF2-40B4-BE49-F238E27FC236}">
                  <a16:creationId xmlns:a16="http://schemas.microsoft.com/office/drawing/2014/main" id="{22EB1789-3A9D-45E9-8CDD-C8063C5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Freeform: Shape 26">
              <a:extLst>
                <a:ext uri="{FF2B5EF4-FFF2-40B4-BE49-F238E27FC236}">
                  <a16:creationId xmlns:a16="http://schemas.microsoft.com/office/drawing/2014/main" id="{17CA9CCF-CD57-438A-9A90-777CB891C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A0CE73CE-4EED-4313-8396-3E701096D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80AC3D6-983B-4840-BB53-F3C27CBCB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F45DFDBC-0EF7-4972-A2FD-5589DCF4D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5F3B204-B3FF-4D3D-A08D-2848E22B0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C5F2879E-E3AA-4758-A22D-0DD2AF771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B110AA5C-CE6D-4F70-9F34-C4E0875F7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Content Placeholder 2">
            <a:extLst>
              <a:ext uri="{FF2B5EF4-FFF2-40B4-BE49-F238E27FC236}">
                <a16:creationId xmlns:a16="http://schemas.microsoft.com/office/drawing/2014/main" id="{2D8BA1CF-FFE7-984B-A5A2-A47AFADDC689}"/>
              </a:ext>
            </a:extLst>
          </p:cNvPr>
          <p:cNvSpPr>
            <a:spLocks noGrp="1"/>
          </p:cNvSpPr>
          <p:nvPr>
            <p:ph idx="1"/>
          </p:nvPr>
        </p:nvSpPr>
        <p:spPr>
          <a:xfrm>
            <a:off x="6195372" y="4084395"/>
            <a:ext cx="4977905" cy="2035130"/>
          </a:xfrm>
        </p:spPr>
        <p:txBody>
          <a:bodyPr anchor="ctr">
            <a:normAutofit/>
          </a:bodyPr>
          <a:lstStyle/>
          <a:p>
            <a:pPr marL="0" indent="0">
              <a:buNone/>
            </a:pPr>
            <a:r>
              <a:rPr lang="en-US" sz="1800" b="1" u="sng" dirty="0"/>
              <a:t>Experiment 3</a:t>
            </a:r>
            <a:r>
              <a:rPr lang="en-US" sz="1800" dirty="0"/>
              <a:t> </a:t>
            </a:r>
          </a:p>
        </p:txBody>
      </p:sp>
      <p:sp>
        <p:nvSpPr>
          <p:cNvPr id="2" name="Rectangle 1">
            <a:extLst>
              <a:ext uri="{FF2B5EF4-FFF2-40B4-BE49-F238E27FC236}">
                <a16:creationId xmlns:a16="http://schemas.microsoft.com/office/drawing/2014/main" id="{C8BF1E42-A98B-5243-94D5-29920E20EF3F}"/>
              </a:ext>
            </a:extLst>
          </p:cNvPr>
          <p:cNvSpPr/>
          <p:nvPr/>
        </p:nvSpPr>
        <p:spPr>
          <a:xfrm>
            <a:off x="1591238" y="4343718"/>
            <a:ext cx="6096000" cy="1431161"/>
          </a:xfrm>
          <a:prstGeom prst="rect">
            <a:avLst/>
          </a:prstGeom>
        </p:spPr>
        <p:txBody>
          <a:bodyPr>
            <a:spAutoFit/>
          </a:bodyPr>
          <a:lstStyle/>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GPU: </a:t>
            </a:r>
            <a:r>
              <a:rPr lang="en-US" dirty="0">
                <a:latin typeface="Arial" panose="020B0604020202020204" pitchFamily="34" charset="0"/>
                <a:ea typeface="Calibri" panose="020F0502020204030204" pitchFamily="34" charset="0"/>
                <a:cs typeface="Times New Roman" panose="02020603050405020304" pitchFamily="18" charset="0"/>
              </a:rPr>
              <a:t>v100-sxm2</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Reservation: </a:t>
            </a:r>
            <a:r>
              <a:rPr lang="en-US" dirty="0">
                <a:latin typeface="Arial" panose="020B0604020202020204" pitchFamily="34" charset="0"/>
                <a:ea typeface="Calibri" panose="020F0502020204030204" pitchFamily="34" charset="0"/>
                <a:cs typeface="Times New Roman" panose="02020603050405020304" pitchFamily="18" charset="0"/>
              </a:rPr>
              <a:t>csye7105-gpu</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Epoch: </a:t>
            </a:r>
            <a:r>
              <a:rPr lang="en-US" dirty="0">
                <a:latin typeface="Arial" panose="020B0604020202020204" pitchFamily="34" charset="0"/>
                <a:ea typeface="Calibri" panose="020F0502020204030204" pitchFamily="34" charset="0"/>
                <a:cs typeface="Times New Roman" panose="02020603050405020304" pitchFamily="18" charset="0"/>
              </a:rPr>
              <a:t>2500</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Batch Size: 256</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46491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3" name="Rectangle 11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5"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16" name="Freeform: Shape 115">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7" name="Freeform: Shape 116">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21" name="Freeform: Shape 120">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23" name="Freeform: Shape 122">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Content Placeholder 2">
            <a:extLst>
              <a:ext uri="{FF2B5EF4-FFF2-40B4-BE49-F238E27FC236}">
                <a16:creationId xmlns:a16="http://schemas.microsoft.com/office/drawing/2014/main" id="{72E4CC4C-3C9D-E24B-9ED6-018D9A24C108}"/>
              </a:ext>
            </a:extLst>
          </p:cNvPr>
          <p:cNvSpPr>
            <a:spLocks noGrp="1"/>
          </p:cNvSpPr>
          <p:nvPr>
            <p:ph idx="1"/>
          </p:nvPr>
        </p:nvSpPr>
        <p:spPr>
          <a:xfrm>
            <a:off x="1185756" y="2384474"/>
            <a:ext cx="4810872" cy="3728613"/>
          </a:xfrm>
        </p:spPr>
        <p:txBody>
          <a:bodyPr>
            <a:normAutofit/>
          </a:bodyPr>
          <a:lstStyle/>
          <a:p>
            <a:r>
              <a:rPr lang="en-US" sz="1800"/>
              <a:t>As we can notice that for batch size 128, the time consumption is less irrespective of increase in batch size before and after it in comparison. This is the optimal model compared to remaining 8 models as it has less execution time with high accuracy. So its not always batch size which enhances the performance of the train ed model.</a:t>
            </a:r>
          </a:p>
          <a:p>
            <a:endParaRPr lang="en-US" sz="1800"/>
          </a:p>
        </p:txBody>
      </p:sp>
      <p:grpSp>
        <p:nvGrpSpPr>
          <p:cNvPr id="125"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26" name="Freeform: Shape 125">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27"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29" name="Freeform: Shape 128">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0" name="Freeform: Shape 129">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1" name="Freeform: Shape 130">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2" name="Freeform: Shape 131">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3" name="Freeform: Shape 132">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4" name="Freeform: Shape 133">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5" name="Freeform: Shape 134">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28" name="Freeform: Shape 127">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4" name="Table 3">
            <a:extLst>
              <a:ext uri="{FF2B5EF4-FFF2-40B4-BE49-F238E27FC236}">
                <a16:creationId xmlns:a16="http://schemas.microsoft.com/office/drawing/2014/main" id="{F082811D-35DC-F541-8190-D1678DCFAB26}"/>
              </a:ext>
            </a:extLst>
          </p:cNvPr>
          <p:cNvGraphicFramePr>
            <a:graphicFrameLocks noGrp="1"/>
          </p:cNvGraphicFramePr>
          <p:nvPr>
            <p:extLst>
              <p:ext uri="{D42A27DB-BD31-4B8C-83A1-F6EECF244321}">
                <p14:modId xmlns:p14="http://schemas.microsoft.com/office/powerpoint/2010/main" val="1261382088"/>
              </p:ext>
            </p:extLst>
          </p:nvPr>
        </p:nvGraphicFramePr>
        <p:xfrm>
          <a:off x="6477002" y="3099807"/>
          <a:ext cx="4967273" cy="2218412"/>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951421">
                  <a:extLst>
                    <a:ext uri="{9D8B030D-6E8A-4147-A177-3AD203B41FA5}">
                      <a16:colId xmlns:a16="http://schemas.microsoft.com/office/drawing/2014/main" val="1560256497"/>
                    </a:ext>
                  </a:extLst>
                </a:gridCol>
                <a:gridCol w="858764">
                  <a:extLst>
                    <a:ext uri="{9D8B030D-6E8A-4147-A177-3AD203B41FA5}">
                      <a16:colId xmlns:a16="http://schemas.microsoft.com/office/drawing/2014/main" val="1720475009"/>
                    </a:ext>
                  </a:extLst>
                </a:gridCol>
                <a:gridCol w="709484">
                  <a:extLst>
                    <a:ext uri="{9D8B030D-6E8A-4147-A177-3AD203B41FA5}">
                      <a16:colId xmlns:a16="http://schemas.microsoft.com/office/drawing/2014/main" val="2834622921"/>
                    </a:ext>
                  </a:extLst>
                </a:gridCol>
                <a:gridCol w="815868">
                  <a:extLst>
                    <a:ext uri="{9D8B030D-6E8A-4147-A177-3AD203B41FA5}">
                      <a16:colId xmlns:a16="http://schemas.microsoft.com/office/drawing/2014/main" val="388458269"/>
                    </a:ext>
                  </a:extLst>
                </a:gridCol>
                <a:gridCol w="815868">
                  <a:extLst>
                    <a:ext uri="{9D8B030D-6E8A-4147-A177-3AD203B41FA5}">
                      <a16:colId xmlns:a16="http://schemas.microsoft.com/office/drawing/2014/main" val="3605580201"/>
                    </a:ext>
                  </a:extLst>
                </a:gridCol>
                <a:gridCol w="815868">
                  <a:extLst>
                    <a:ext uri="{9D8B030D-6E8A-4147-A177-3AD203B41FA5}">
                      <a16:colId xmlns:a16="http://schemas.microsoft.com/office/drawing/2014/main" val="884806614"/>
                    </a:ext>
                  </a:extLst>
                </a:gridCol>
              </a:tblGrid>
              <a:tr h="678146">
                <a:tc>
                  <a:txBody>
                    <a:bodyPr/>
                    <a:lstStyle/>
                    <a:p>
                      <a:pPr marL="0" marR="0" algn="ctr">
                        <a:spcBef>
                          <a:spcPts val="0"/>
                        </a:spcBef>
                        <a:spcAft>
                          <a:spcPts val="0"/>
                        </a:spcAft>
                      </a:pPr>
                      <a:r>
                        <a:rPr lang="en-US" sz="1100" b="0" cap="none" spc="0" dirty="0">
                          <a:solidFill>
                            <a:schemeClr val="bg1"/>
                          </a:solidFill>
                          <a:effectLst/>
                        </a:rPr>
                        <a:t>Experiment 2</a:t>
                      </a:r>
                    </a:p>
                    <a:p>
                      <a:pPr marL="0" marR="0" algn="ctr">
                        <a:spcBef>
                          <a:spcPts val="0"/>
                        </a:spcBef>
                        <a:spcAft>
                          <a:spcPts val="0"/>
                        </a:spcAft>
                      </a:pPr>
                      <a:r>
                        <a:rPr lang="en-US" sz="1100" b="0" cap="none" spc="0" dirty="0">
                          <a:solidFill>
                            <a:schemeClr val="bg1"/>
                          </a:solidFill>
                          <a:effectLst/>
                        </a:rPr>
                        <a:t>(2 GPU)</a:t>
                      </a:r>
                      <a:endParaRPr lang="en-US" sz="11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887" marR="54165" marT="72221" marB="72221"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marL="0" marR="0" algn="ctr">
                        <a:spcBef>
                          <a:spcPts val="0"/>
                        </a:spcBef>
                        <a:spcAft>
                          <a:spcPts val="0"/>
                        </a:spcAft>
                      </a:pPr>
                      <a:r>
                        <a:rPr lang="en-US" sz="1100" b="0" cap="none" spc="0">
                          <a:solidFill>
                            <a:schemeClr val="bg1"/>
                          </a:solidFill>
                          <a:effectLst/>
                        </a:rPr>
                        <a:t>Execution Time</a:t>
                      </a:r>
                      <a:endParaRPr lang="en-US" sz="11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887" marR="54165" marT="72221" marB="72221"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marR="0" algn="ctr">
                        <a:spcBef>
                          <a:spcPts val="0"/>
                        </a:spcBef>
                        <a:spcAft>
                          <a:spcPts val="0"/>
                        </a:spcAft>
                      </a:pPr>
                      <a:r>
                        <a:rPr lang="en-US" sz="1100" b="0" cap="none" spc="0">
                          <a:solidFill>
                            <a:schemeClr val="bg1"/>
                          </a:solidFill>
                          <a:effectLst/>
                        </a:rPr>
                        <a:t>Data Parallel</a:t>
                      </a:r>
                      <a:endParaRPr lang="en-US" sz="11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887" marR="54165" marT="72221" marB="72221"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marR="0" algn="ctr">
                        <a:spcBef>
                          <a:spcPts val="0"/>
                        </a:spcBef>
                        <a:spcAft>
                          <a:spcPts val="0"/>
                        </a:spcAft>
                      </a:pPr>
                      <a:r>
                        <a:rPr lang="en-US" sz="1100" b="0" cap="none" spc="0">
                          <a:solidFill>
                            <a:schemeClr val="bg1"/>
                          </a:solidFill>
                          <a:effectLst/>
                        </a:rPr>
                        <a:t>Train Accuracy</a:t>
                      </a:r>
                      <a:endParaRPr lang="en-US" sz="11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887" marR="54165" marT="72221" marB="72221"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marR="0" algn="ctr">
                        <a:spcBef>
                          <a:spcPts val="0"/>
                        </a:spcBef>
                        <a:spcAft>
                          <a:spcPts val="0"/>
                        </a:spcAft>
                      </a:pPr>
                      <a:r>
                        <a:rPr lang="en-US" sz="1100" b="0" cap="none" spc="0">
                          <a:solidFill>
                            <a:schemeClr val="bg1"/>
                          </a:solidFill>
                          <a:effectLst/>
                        </a:rPr>
                        <a:t>Valid Accuracy</a:t>
                      </a:r>
                      <a:endParaRPr lang="en-US" sz="11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887" marR="54165" marT="72221" marB="72221"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marR="0" algn="ctr">
                        <a:spcBef>
                          <a:spcPts val="0"/>
                        </a:spcBef>
                        <a:spcAft>
                          <a:spcPts val="0"/>
                        </a:spcAft>
                      </a:pPr>
                      <a:r>
                        <a:rPr lang="en-US" sz="1100" b="0" cap="none" spc="0">
                          <a:solidFill>
                            <a:schemeClr val="bg1"/>
                          </a:solidFill>
                          <a:effectLst/>
                        </a:rPr>
                        <a:t>Test Accuracy</a:t>
                      </a:r>
                      <a:endParaRPr lang="en-US" sz="11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887" marR="54165" marT="72221" marB="72221"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2082934750"/>
                  </a:ext>
                </a:extLst>
              </a:tr>
              <a:tr h="513422">
                <a:tc>
                  <a:txBody>
                    <a:bodyPr/>
                    <a:lstStyle/>
                    <a:p>
                      <a:pPr marL="0" marR="0" algn="ctr">
                        <a:spcBef>
                          <a:spcPts val="0"/>
                        </a:spcBef>
                        <a:spcAft>
                          <a:spcPts val="0"/>
                        </a:spcAft>
                      </a:pPr>
                      <a:r>
                        <a:rPr lang="en-US" sz="1100" cap="none" spc="0">
                          <a:solidFill>
                            <a:schemeClr val="bg1"/>
                          </a:solidFill>
                          <a:effectLst/>
                        </a:rPr>
                        <a:t>Batch Size 64</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887" marR="54165" marT="72221" marB="72221" anchor="ctr">
                    <a:lnL w="38100" cap="flat" cmpd="sng" algn="ctr">
                      <a:no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rPr>
                        <a:t>17331.27 secs</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887" marR="54165" marT="72221" marB="7222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Yes</a:t>
                      </a:r>
                    </a:p>
                  </a:txBody>
                  <a:tcPr marL="93887" marR="54165" marT="72221" marB="7222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rPr>
                        <a:t>99.89</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887" marR="54165" marT="72221" marB="7222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rPr>
                        <a:t>83.45</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887" marR="54165" marT="72221" marB="7222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rPr>
                        <a:t>83.49</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887" marR="54165" marT="72221" marB="72221" anchor="ctr">
                    <a:lnL w="6350" cap="flat" cmpd="sng" algn="ctr">
                      <a:solidFill>
                        <a:schemeClr val="tx1">
                          <a:lumMod val="50000"/>
                          <a:lumOff val="50000"/>
                        </a:schemeClr>
                      </a:solidFill>
                      <a:prstDash val="solid"/>
                    </a:lnL>
                    <a:lnR w="38100" cap="flat" cmpd="sng" algn="ctr">
                      <a:no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612901266"/>
                  </a:ext>
                </a:extLst>
              </a:tr>
              <a:tr h="513422">
                <a:tc>
                  <a:txBody>
                    <a:bodyPr/>
                    <a:lstStyle/>
                    <a:p>
                      <a:pPr marL="0" marR="0" algn="ctr">
                        <a:spcBef>
                          <a:spcPts val="0"/>
                        </a:spcBef>
                        <a:spcAft>
                          <a:spcPts val="0"/>
                        </a:spcAft>
                      </a:pPr>
                      <a:r>
                        <a:rPr lang="en-US" sz="1100" cap="none" spc="0">
                          <a:solidFill>
                            <a:schemeClr val="bg1"/>
                          </a:solidFill>
                          <a:effectLst/>
                        </a:rPr>
                        <a:t>Batch Size 128</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887" marR="54165" marT="72221" marB="7222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marL="0" marR="0" algn="ctr">
                        <a:spcBef>
                          <a:spcPts val="0"/>
                        </a:spcBef>
                        <a:spcAft>
                          <a:spcPts val="0"/>
                        </a:spcAft>
                      </a:pPr>
                      <a:r>
                        <a:rPr lang="en-US" sz="1100" cap="none" spc="0">
                          <a:solidFill>
                            <a:schemeClr val="bg1"/>
                          </a:solidFill>
                          <a:effectLst/>
                        </a:rPr>
                        <a:t>16771.86 secs</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887" marR="54165" marT="72221" marB="7222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marL="0" marR="0" algn="ctr">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Yes</a:t>
                      </a:r>
                    </a:p>
                  </a:txBody>
                  <a:tcPr marL="93887" marR="54165" marT="72221" marB="7222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marL="0" marR="0" algn="ctr">
                        <a:spcBef>
                          <a:spcPts val="0"/>
                        </a:spcBef>
                        <a:spcAft>
                          <a:spcPts val="0"/>
                        </a:spcAft>
                      </a:pPr>
                      <a:r>
                        <a:rPr lang="en-US" sz="1100" cap="none" spc="0">
                          <a:solidFill>
                            <a:schemeClr val="bg1"/>
                          </a:solidFill>
                          <a:effectLst/>
                        </a:rPr>
                        <a:t>99.94</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887" marR="54165" marT="72221" marB="7222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marL="0" marR="0" algn="ctr">
                        <a:spcBef>
                          <a:spcPts val="0"/>
                        </a:spcBef>
                        <a:spcAft>
                          <a:spcPts val="0"/>
                        </a:spcAft>
                      </a:pPr>
                      <a:r>
                        <a:rPr lang="en-US" sz="1100" cap="none" spc="0">
                          <a:solidFill>
                            <a:schemeClr val="bg1"/>
                          </a:solidFill>
                          <a:effectLst/>
                        </a:rPr>
                        <a:t>83.47</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887" marR="54165" marT="72221" marB="7222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marL="0" marR="0" algn="ctr">
                        <a:spcBef>
                          <a:spcPts val="0"/>
                        </a:spcBef>
                        <a:spcAft>
                          <a:spcPts val="0"/>
                        </a:spcAft>
                      </a:pPr>
                      <a:r>
                        <a:rPr lang="en-US" sz="1100" cap="none" spc="0">
                          <a:solidFill>
                            <a:schemeClr val="bg1"/>
                          </a:solidFill>
                          <a:effectLst/>
                        </a:rPr>
                        <a:t>83.51</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887" marR="54165" marT="72221" marB="72221"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3432206642"/>
                  </a:ext>
                </a:extLst>
              </a:tr>
              <a:tr h="513422">
                <a:tc>
                  <a:txBody>
                    <a:bodyPr/>
                    <a:lstStyle/>
                    <a:p>
                      <a:pPr marL="0" marR="0" algn="ctr">
                        <a:spcBef>
                          <a:spcPts val="0"/>
                        </a:spcBef>
                        <a:spcAft>
                          <a:spcPts val="0"/>
                        </a:spcAft>
                      </a:pPr>
                      <a:r>
                        <a:rPr lang="en-US" sz="1100" cap="none" spc="0">
                          <a:solidFill>
                            <a:schemeClr val="bg1"/>
                          </a:solidFill>
                          <a:effectLst/>
                        </a:rPr>
                        <a:t>Batch Size 256</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887" marR="54165" marT="72221" marB="72221" anchor="ctr">
                    <a:lnL w="38100" cap="flat" cmpd="sng" algn="ctr">
                      <a:no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rPr>
                        <a:t>16627.13 secs</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887" marR="54165" marT="72221" marB="7222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Yes</a:t>
                      </a:r>
                    </a:p>
                  </a:txBody>
                  <a:tcPr marL="93887" marR="54165" marT="72221" marB="7222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rPr>
                        <a:t>99.80</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887" marR="54165" marT="72221" marB="7222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rPr>
                        <a:t>83.29</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887" marR="54165" marT="72221" marB="7222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dirty="0">
                          <a:solidFill>
                            <a:schemeClr val="bg1"/>
                          </a:solidFill>
                          <a:effectLst/>
                        </a:rPr>
                        <a:t>83.39</a:t>
                      </a:r>
                      <a:endParaRPr lang="en-US" sz="110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3887" marR="54165" marT="72221" marB="72221" anchor="ctr">
                    <a:lnL w="6350" cap="flat" cmpd="sng" algn="ctr">
                      <a:solidFill>
                        <a:schemeClr val="tx1">
                          <a:lumMod val="50000"/>
                          <a:lumOff val="50000"/>
                        </a:schemeClr>
                      </a:solidFill>
                      <a:prstDash val="solid"/>
                    </a:lnL>
                    <a:lnR w="38100" cap="flat" cmpd="sng" algn="ctr">
                      <a:noFill/>
                      <a:prstDash val="solid"/>
                    </a:lnR>
                    <a:lnT w="12700" cmpd="sng">
                      <a:noFill/>
                      <a:prstDash val="solid"/>
                    </a:lnT>
                    <a:lnB w="38100" cap="flat" cmpd="sng" algn="ctr">
                      <a:noFill/>
                      <a:prstDash val="solid"/>
                    </a:lnB>
                    <a:solidFill>
                      <a:schemeClr val="tx1">
                        <a:lumMod val="75000"/>
                        <a:lumOff val="25000"/>
                      </a:schemeClr>
                    </a:solidFill>
                  </a:tcPr>
                </a:tc>
                <a:extLst>
                  <a:ext uri="{0D108BD9-81ED-4DB2-BD59-A6C34878D82A}">
                    <a16:rowId xmlns:a16="http://schemas.microsoft.com/office/drawing/2014/main" val="1623232501"/>
                  </a:ext>
                </a:extLst>
              </a:tr>
            </a:tbl>
          </a:graphicData>
        </a:graphic>
      </p:graphicFrame>
    </p:spTree>
    <p:extLst>
      <p:ext uri="{BB962C8B-B14F-4D97-AF65-F5344CB8AC3E}">
        <p14:creationId xmlns:p14="http://schemas.microsoft.com/office/powerpoint/2010/main" val="4101168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3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4" name="Rectangle 38">
            <a:extLst>
              <a:ext uri="{FF2B5EF4-FFF2-40B4-BE49-F238E27FC236}">
                <a16:creationId xmlns:a16="http://schemas.microsoft.com/office/drawing/2014/main" id="{FBFC6891-CBA5-427E-98AC-BF56BB033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5" name="Bottom Right">
            <a:extLst>
              <a:ext uri="{FF2B5EF4-FFF2-40B4-BE49-F238E27FC236}">
                <a16:creationId xmlns:a16="http://schemas.microsoft.com/office/drawing/2014/main" id="{4CD73DBB-9AC8-4BE7-AA43-995A7495D7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2" name="Freeform: Shape 41">
              <a:extLst>
                <a:ext uri="{FF2B5EF4-FFF2-40B4-BE49-F238E27FC236}">
                  <a16:creationId xmlns:a16="http://schemas.microsoft.com/office/drawing/2014/main" id="{512DE672-70F7-4637-B2FF-2FA41F0B0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6" name="Graphic 157">
              <a:extLst>
                <a:ext uri="{FF2B5EF4-FFF2-40B4-BE49-F238E27FC236}">
                  <a16:creationId xmlns:a16="http://schemas.microsoft.com/office/drawing/2014/main" id="{DD2F0317-76EA-414D-B393-F8B40F19C7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7" name="Freeform: Shape 44">
                <a:extLst>
                  <a:ext uri="{FF2B5EF4-FFF2-40B4-BE49-F238E27FC236}">
                    <a16:creationId xmlns:a16="http://schemas.microsoft.com/office/drawing/2014/main" id="{7EDD0BAA-CF8C-4BEE-8C35-300AF2017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45">
                <a:extLst>
                  <a:ext uri="{FF2B5EF4-FFF2-40B4-BE49-F238E27FC236}">
                    <a16:creationId xmlns:a16="http://schemas.microsoft.com/office/drawing/2014/main" id="{935A65F3-B3C8-4CC6-BA1A-035AEA210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46">
                <a:extLst>
                  <a:ext uri="{FF2B5EF4-FFF2-40B4-BE49-F238E27FC236}">
                    <a16:creationId xmlns:a16="http://schemas.microsoft.com/office/drawing/2014/main" id="{F0B2B25A-CE08-484B-B756-77C69C3BF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0" name="Freeform: Shape 47">
                <a:extLst>
                  <a:ext uri="{FF2B5EF4-FFF2-40B4-BE49-F238E27FC236}">
                    <a16:creationId xmlns:a16="http://schemas.microsoft.com/office/drawing/2014/main" id="{C6F5E584-459A-4F39-9F69-43177D7D6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1" name="Freeform: Shape 48">
                <a:extLst>
                  <a:ext uri="{FF2B5EF4-FFF2-40B4-BE49-F238E27FC236}">
                    <a16:creationId xmlns:a16="http://schemas.microsoft.com/office/drawing/2014/main" id="{FA96BF44-ED00-4109-9F2F-65716299D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2" name="Freeform: Shape 49">
                <a:extLst>
                  <a:ext uri="{FF2B5EF4-FFF2-40B4-BE49-F238E27FC236}">
                    <a16:creationId xmlns:a16="http://schemas.microsoft.com/office/drawing/2014/main" id="{98C01C93-49E2-4D91-BD01-E1E20675B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E961950D-1C40-4BA8-9CCE-D8E2C0AB9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73" name="Freeform: Shape 43">
              <a:extLst>
                <a:ext uri="{FF2B5EF4-FFF2-40B4-BE49-F238E27FC236}">
                  <a16:creationId xmlns:a16="http://schemas.microsoft.com/office/drawing/2014/main" id="{C934D714-BCAF-4495-A9AD-F66AC5794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a:extLst>
              <a:ext uri="{FF2B5EF4-FFF2-40B4-BE49-F238E27FC236}">
                <a16:creationId xmlns:a16="http://schemas.microsoft.com/office/drawing/2014/main" id="{5BDCF21B-B605-4B36-841A-182E6C0785CB}"/>
              </a:ext>
            </a:extLst>
          </p:cNvPr>
          <p:cNvPicPr>
            <a:picLocks noChangeAspect="1"/>
          </p:cNvPicPr>
          <p:nvPr/>
        </p:nvPicPr>
        <p:blipFill rotWithShape="1">
          <a:blip r:embed="rId2"/>
          <a:srcRect t="20503" b="20503"/>
          <a:stretch/>
        </p:blipFill>
        <p:spPr>
          <a:xfrm>
            <a:off x="188468" y="10"/>
            <a:ext cx="11812017" cy="3919684"/>
          </a:xfrm>
          <a:prstGeom prst="rect">
            <a:avLst/>
          </a:prstGeom>
        </p:spPr>
      </p:pic>
      <p:grpSp>
        <p:nvGrpSpPr>
          <p:cNvPr id="53" name="Top Left">
            <a:extLst>
              <a:ext uri="{FF2B5EF4-FFF2-40B4-BE49-F238E27FC236}">
                <a16:creationId xmlns:a16="http://schemas.microsoft.com/office/drawing/2014/main" id="{AAFDD3F2-C28D-4186-A9F0-DA324412D5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10849" y="15178"/>
            <a:chExt cx="2198951" cy="3331254"/>
          </a:xfrm>
        </p:grpSpPr>
        <p:sp>
          <p:nvSpPr>
            <p:cNvPr id="74" name="Freeform: Shape 53">
              <a:extLst>
                <a:ext uri="{FF2B5EF4-FFF2-40B4-BE49-F238E27FC236}">
                  <a16:creationId xmlns:a16="http://schemas.microsoft.com/office/drawing/2014/main" id="{D5302C02-0D50-4BBD-8410-674BE02F9B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5" name="Freeform: Shape 54">
              <a:extLst>
                <a:ext uri="{FF2B5EF4-FFF2-40B4-BE49-F238E27FC236}">
                  <a16:creationId xmlns:a16="http://schemas.microsoft.com/office/drawing/2014/main" id="{F8C7FBB7-D7DF-46D6-80AF-EA374C31A5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6" name="Freeform: Shape 55">
              <a:extLst>
                <a:ext uri="{FF2B5EF4-FFF2-40B4-BE49-F238E27FC236}">
                  <a16:creationId xmlns:a16="http://schemas.microsoft.com/office/drawing/2014/main" id="{806BD1F9-BA15-455A-AC80-3E40C5B6A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7" name="Freeform: Shape 56">
              <a:extLst>
                <a:ext uri="{FF2B5EF4-FFF2-40B4-BE49-F238E27FC236}">
                  <a16:creationId xmlns:a16="http://schemas.microsoft.com/office/drawing/2014/main" id="{5AD4DC37-4D5F-4CFC-B64A-ACA7ED692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8" name="Freeform: Shape 57">
              <a:extLst>
                <a:ext uri="{FF2B5EF4-FFF2-40B4-BE49-F238E27FC236}">
                  <a16:creationId xmlns:a16="http://schemas.microsoft.com/office/drawing/2014/main" id="{82A0B918-ED2A-45A5-9247-67750B3D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79" name="Freeform: Shape 58">
              <a:extLst>
                <a:ext uri="{FF2B5EF4-FFF2-40B4-BE49-F238E27FC236}">
                  <a16:creationId xmlns:a16="http://schemas.microsoft.com/office/drawing/2014/main" id="{3775DAE7-4E0F-4B22-BDD1-4B3F35357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80" name="Freeform: Shape 59">
              <a:extLst>
                <a:ext uri="{FF2B5EF4-FFF2-40B4-BE49-F238E27FC236}">
                  <a16:creationId xmlns:a16="http://schemas.microsoft.com/office/drawing/2014/main" id="{F80A3A5C-7609-4229-8E65-17AD785E3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Content Placeholder 2">
            <a:extLst>
              <a:ext uri="{FF2B5EF4-FFF2-40B4-BE49-F238E27FC236}">
                <a16:creationId xmlns:a16="http://schemas.microsoft.com/office/drawing/2014/main" id="{90BC0FB5-5BF5-134B-A2F5-CD53EDB8D846}"/>
              </a:ext>
            </a:extLst>
          </p:cNvPr>
          <p:cNvSpPr>
            <a:spLocks noGrp="1"/>
          </p:cNvSpPr>
          <p:nvPr>
            <p:ph idx="1"/>
          </p:nvPr>
        </p:nvSpPr>
        <p:spPr>
          <a:xfrm>
            <a:off x="6195372" y="4088049"/>
            <a:ext cx="4977905" cy="2031475"/>
          </a:xfrm>
        </p:spPr>
        <p:txBody>
          <a:bodyPr anchor="ctr">
            <a:normAutofit/>
          </a:bodyPr>
          <a:lstStyle/>
          <a:p>
            <a:pPr marL="0" indent="0">
              <a:buNone/>
            </a:pPr>
            <a:r>
              <a:rPr lang="en-US" sz="1800" b="1" dirty="0"/>
              <a:t>GPU = 4</a:t>
            </a:r>
          </a:p>
        </p:txBody>
      </p:sp>
    </p:spTree>
    <p:extLst>
      <p:ext uri="{BB962C8B-B14F-4D97-AF65-F5344CB8AC3E}">
        <p14:creationId xmlns:p14="http://schemas.microsoft.com/office/powerpoint/2010/main" val="2900555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Top Left">
            <a:extLst>
              <a:ext uri="{FF2B5EF4-FFF2-40B4-BE49-F238E27FC236}">
                <a16:creationId xmlns:a16="http://schemas.microsoft.com/office/drawing/2014/main" id="{05E14710-B20D-424F-9465-E0427970E3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3" name="Freeform: Shape 12">
              <a:extLst>
                <a:ext uri="{FF2B5EF4-FFF2-40B4-BE49-F238E27FC236}">
                  <a16:creationId xmlns:a16="http://schemas.microsoft.com/office/drawing/2014/main" id="{2857F0CF-E215-4235-B086-916830B96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14" name="Freeform: Shape 13">
              <a:extLst>
                <a:ext uri="{FF2B5EF4-FFF2-40B4-BE49-F238E27FC236}">
                  <a16:creationId xmlns:a16="http://schemas.microsoft.com/office/drawing/2014/main" id="{5E06EA72-1DD7-4343-9768-D1089D1832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26465186-B0EF-4443-AA37-CD37F259E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235EA6BD-3484-4D72-8838-3DA1757700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62088E30-E17C-40A3-876F-C79A7BDFE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7A3A6DD2-FE8F-4861-81EA-E1A5BB6B5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9E9FFAA5-21C1-4B65-9DA9-24DFCC45C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4FECE28E-7EEC-4B45-B573-BCAE111FC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A4889186-A336-694E-B47B-8765B63D30E4}"/>
              </a:ext>
            </a:extLst>
          </p:cNvPr>
          <p:cNvSpPr>
            <a:spLocks noGrp="1"/>
          </p:cNvSpPr>
          <p:nvPr>
            <p:ph type="title"/>
          </p:nvPr>
        </p:nvSpPr>
        <p:spPr>
          <a:xfrm>
            <a:off x="1198181" y="559813"/>
            <a:ext cx="9988166" cy="1664573"/>
          </a:xfrm>
        </p:spPr>
        <p:txBody>
          <a:bodyPr>
            <a:normAutofit/>
          </a:bodyPr>
          <a:lstStyle/>
          <a:p>
            <a:pPr algn="ctr"/>
            <a:r>
              <a:rPr lang="en-US" dirty="0"/>
              <a:t>Introduction</a:t>
            </a:r>
          </a:p>
        </p:txBody>
      </p:sp>
      <p:grpSp>
        <p:nvGrpSpPr>
          <p:cNvPr id="22" name="Bottom Right">
            <a:extLst>
              <a:ext uri="{FF2B5EF4-FFF2-40B4-BE49-F238E27FC236}">
                <a16:creationId xmlns:a16="http://schemas.microsoft.com/office/drawing/2014/main" id="{33E292A1-440C-41B6-AECE-499683C5C2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3" name="Freeform: Shape 22">
              <a:extLst>
                <a:ext uri="{FF2B5EF4-FFF2-40B4-BE49-F238E27FC236}">
                  <a16:creationId xmlns:a16="http://schemas.microsoft.com/office/drawing/2014/main" id="{336D22F2-5BE5-4299-B3C4-06B3823F93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24" name="Graphic 157">
              <a:extLst>
                <a:ext uri="{FF2B5EF4-FFF2-40B4-BE49-F238E27FC236}">
                  <a16:creationId xmlns:a16="http://schemas.microsoft.com/office/drawing/2014/main" id="{D126EE8D-7318-40DC-AE0F-120FD040C8A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6" name="Freeform: Shape 25">
                <a:extLst>
                  <a:ext uri="{FF2B5EF4-FFF2-40B4-BE49-F238E27FC236}">
                    <a16:creationId xmlns:a16="http://schemas.microsoft.com/office/drawing/2014/main" id="{CBE7795C-A860-4C9B-BC23-1FBEDEBE5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F569E8A3-064F-490D-A574-DE37DCF5D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1F5D334B-EA10-488A-ACEF-359FC7313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71E9F15-20FF-466A-8976-CB9AEDC36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3F6396EF-4FA3-4C64-A4AB-AAFD68045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97498B4E-B548-4846-A943-8C077647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5E991F3-4EDE-4EF1-A611-12F3BCB02A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5" name="Freeform: Shape 24">
              <a:extLst>
                <a:ext uri="{FF2B5EF4-FFF2-40B4-BE49-F238E27FC236}">
                  <a16:creationId xmlns:a16="http://schemas.microsoft.com/office/drawing/2014/main" id="{62FCF0CC-5B63-496D-B9A8-AF0233757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F8DFFD1F-9473-FF49-80C5-943F1D665F92}"/>
              </a:ext>
            </a:extLst>
          </p:cNvPr>
          <p:cNvSpPr>
            <a:spLocks noGrp="1"/>
          </p:cNvSpPr>
          <p:nvPr>
            <p:ph idx="1"/>
          </p:nvPr>
        </p:nvSpPr>
        <p:spPr>
          <a:xfrm>
            <a:off x="1185754" y="2384474"/>
            <a:ext cx="9987523" cy="3728613"/>
          </a:xfrm>
        </p:spPr>
        <p:txBody>
          <a:bodyPr>
            <a:normAutofit/>
          </a:bodyPr>
          <a:lstStyle/>
          <a:p>
            <a:pPr algn="just"/>
            <a:r>
              <a:rPr lang="en-US" sz="1800" dirty="0"/>
              <a:t>A Music Genre is a conventional category that identifies some pieces of music. Music can be divided into genres in many ways. The artistic nature of music means that the classifications are subjective, and some genres may overlap with one another.</a:t>
            </a:r>
          </a:p>
          <a:p>
            <a:pPr algn="just"/>
            <a:endParaRPr lang="en-US" sz="1800" dirty="0"/>
          </a:p>
          <a:p>
            <a:pPr algn="just"/>
            <a:r>
              <a:rPr lang="en-US" sz="1800" dirty="0"/>
              <a:t>Some of the popular music genres are hip-hop, rock, country etc. It is very difficult to put a music into one category of music as it may have parts which belong to another category (genres) of music. There are differences between genres of music like hip-hop and heavy metal. Heavy metal music generally uses more bass and high-pitched sounds of musical instruments while hip-hop mainly focuses on the vocals. Grouping the music into one genre is important because each individual is different as has a different taste in music. By grouping, we can allow users to listen to the music which they like.</a:t>
            </a:r>
          </a:p>
        </p:txBody>
      </p:sp>
    </p:spTree>
    <p:extLst>
      <p:ext uri="{BB962C8B-B14F-4D97-AF65-F5344CB8AC3E}">
        <p14:creationId xmlns:p14="http://schemas.microsoft.com/office/powerpoint/2010/main" val="3226937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FC6891-CBA5-427E-98AC-BF56BB033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Bottom Right">
            <a:extLst>
              <a:ext uri="{FF2B5EF4-FFF2-40B4-BE49-F238E27FC236}">
                <a16:creationId xmlns:a16="http://schemas.microsoft.com/office/drawing/2014/main" id="{D817ADB7-00E6-482F-BD8B-6813268266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4" name="Freeform: Shape 13">
              <a:extLst>
                <a:ext uri="{FF2B5EF4-FFF2-40B4-BE49-F238E27FC236}">
                  <a16:creationId xmlns:a16="http://schemas.microsoft.com/office/drawing/2014/main" id="{DF71969E-EB0C-4011-A721-C46857925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aphic 157">
              <a:extLst>
                <a:ext uri="{FF2B5EF4-FFF2-40B4-BE49-F238E27FC236}">
                  <a16:creationId xmlns:a16="http://schemas.microsoft.com/office/drawing/2014/main" id="{0C06B9B3-A426-4BDD-BA45-9C5F6A4415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7" name="Freeform: Shape 16">
                <a:extLst>
                  <a:ext uri="{FF2B5EF4-FFF2-40B4-BE49-F238E27FC236}">
                    <a16:creationId xmlns:a16="http://schemas.microsoft.com/office/drawing/2014/main" id="{E8BAA882-64C3-4E36-828C-E2034D99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8AC94D91-AECE-473B-B00B-F2AAE0EA4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8ABFBC77-5178-4DAA-93E6-A494D4914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47E709EC-272C-4F97-BDC8-4B872DEDC6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27C992B3-ABB9-443C-8748-551626188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10CC2EE-90B9-45E3-B7E6-C856A199D4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28272C51-7AB7-4369-A6E9-17958FD30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6" name="Freeform: Shape 15">
              <a:extLst>
                <a:ext uri="{FF2B5EF4-FFF2-40B4-BE49-F238E27FC236}">
                  <a16:creationId xmlns:a16="http://schemas.microsoft.com/office/drawing/2014/main" id="{9B1F31DD-C31E-4C9E-A920-AD354B5CB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3" descr="A picture containing text, electronics&#10;&#10;Description automatically generated">
            <a:extLst>
              <a:ext uri="{FF2B5EF4-FFF2-40B4-BE49-F238E27FC236}">
                <a16:creationId xmlns:a16="http://schemas.microsoft.com/office/drawing/2014/main" id="{FA77240F-13BE-B544-BA9D-431F275F5AF7}"/>
              </a:ext>
            </a:extLst>
          </p:cNvPr>
          <p:cNvPicPr/>
          <p:nvPr/>
        </p:nvPicPr>
        <p:blipFill>
          <a:blip r:embed="rId2">
            <a:extLst>
              <a:ext uri="{28A0092B-C50C-407E-A947-70E740481C1C}">
                <a14:useLocalDpi xmlns:a14="http://schemas.microsoft.com/office/drawing/2010/main" val="0"/>
              </a:ext>
            </a:extLst>
          </a:blip>
          <a:stretch>
            <a:fillRect/>
          </a:stretch>
        </p:blipFill>
        <p:spPr>
          <a:xfrm>
            <a:off x="2563211" y="544096"/>
            <a:ext cx="7065578" cy="3356149"/>
          </a:xfrm>
          <a:prstGeom prst="rect">
            <a:avLst/>
          </a:prstGeom>
        </p:spPr>
      </p:pic>
      <p:grpSp>
        <p:nvGrpSpPr>
          <p:cNvPr id="25" name="Top left">
            <a:extLst>
              <a:ext uri="{FF2B5EF4-FFF2-40B4-BE49-F238E27FC236}">
                <a16:creationId xmlns:a16="http://schemas.microsoft.com/office/drawing/2014/main" id="{96BED12B-FE5D-4876-810D-5579D6E85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6" name="Freeform: Shape 25">
              <a:extLst>
                <a:ext uri="{FF2B5EF4-FFF2-40B4-BE49-F238E27FC236}">
                  <a16:creationId xmlns:a16="http://schemas.microsoft.com/office/drawing/2014/main" id="{22EB1789-3A9D-45E9-8CDD-C8063C5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Freeform: Shape 26">
              <a:extLst>
                <a:ext uri="{FF2B5EF4-FFF2-40B4-BE49-F238E27FC236}">
                  <a16:creationId xmlns:a16="http://schemas.microsoft.com/office/drawing/2014/main" id="{17CA9CCF-CD57-438A-9A90-777CB891C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A0CE73CE-4EED-4313-8396-3E701096D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80AC3D6-983B-4840-BB53-F3C27CBCB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F45DFDBC-0EF7-4972-A2FD-5589DCF4D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5F3B204-B3FF-4D3D-A08D-2848E22B0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C5F2879E-E3AA-4758-A22D-0DD2AF771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B110AA5C-CE6D-4F70-9F34-C4E0875F7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Content Placeholder 2">
            <a:extLst>
              <a:ext uri="{FF2B5EF4-FFF2-40B4-BE49-F238E27FC236}">
                <a16:creationId xmlns:a16="http://schemas.microsoft.com/office/drawing/2014/main" id="{2D8BA1CF-FFE7-984B-A5A2-A47AFADDC689}"/>
              </a:ext>
            </a:extLst>
          </p:cNvPr>
          <p:cNvSpPr>
            <a:spLocks noGrp="1"/>
          </p:cNvSpPr>
          <p:nvPr>
            <p:ph idx="1"/>
          </p:nvPr>
        </p:nvSpPr>
        <p:spPr>
          <a:xfrm>
            <a:off x="6195372" y="4084395"/>
            <a:ext cx="4977905" cy="2035130"/>
          </a:xfrm>
        </p:spPr>
        <p:txBody>
          <a:bodyPr anchor="ctr">
            <a:normAutofit/>
          </a:bodyPr>
          <a:lstStyle/>
          <a:p>
            <a:pPr marL="0" indent="0">
              <a:buNone/>
            </a:pPr>
            <a:r>
              <a:rPr lang="en-US" sz="1800" b="1" u="sng"/>
              <a:t>Experiment 1</a:t>
            </a:r>
            <a:r>
              <a:rPr lang="en-US" sz="1800"/>
              <a:t> </a:t>
            </a:r>
          </a:p>
        </p:txBody>
      </p:sp>
      <p:sp>
        <p:nvSpPr>
          <p:cNvPr id="2" name="Rectangle 1">
            <a:extLst>
              <a:ext uri="{FF2B5EF4-FFF2-40B4-BE49-F238E27FC236}">
                <a16:creationId xmlns:a16="http://schemas.microsoft.com/office/drawing/2014/main" id="{0D07CDC8-6FD5-F247-B124-307BCB88A74C}"/>
              </a:ext>
            </a:extLst>
          </p:cNvPr>
          <p:cNvSpPr/>
          <p:nvPr/>
        </p:nvSpPr>
        <p:spPr>
          <a:xfrm>
            <a:off x="2030758" y="4386635"/>
            <a:ext cx="6096000" cy="1431161"/>
          </a:xfrm>
          <a:prstGeom prst="rect">
            <a:avLst/>
          </a:prstGeom>
        </p:spPr>
        <p:txBody>
          <a:bodyPr>
            <a:spAutoFit/>
          </a:bodyPr>
          <a:lstStyle/>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GPU: </a:t>
            </a:r>
            <a:r>
              <a:rPr lang="en-US" dirty="0">
                <a:latin typeface="Arial" panose="020B0604020202020204" pitchFamily="34" charset="0"/>
                <a:ea typeface="Calibri" panose="020F0502020204030204" pitchFamily="34" charset="0"/>
                <a:cs typeface="Times New Roman" panose="02020603050405020304" pitchFamily="18" charset="0"/>
              </a:rPr>
              <a:t>v100-sxm2</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Reservation: </a:t>
            </a:r>
            <a:r>
              <a:rPr lang="en-US" dirty="0">
                <a:latin typeface="Arial" panose="020B0604020202020204" pitchFamily="34" charset="0"/>
                <a:ea typeface="Calibri" panose="020F0502020204030204" pitchFamily="34" charset="0"/>
                <a:cs typeface="Times New Roman" panose="02020603050405020304" pitchFamily="18" charset="0"/>
              </a:rPr>
              <a:t>csye7105-gpu</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Epoch: </a:t>
            </a:r>
            <a:r>
              <a:rPr lang="en-US" dirty="0">
                <a:latin typeface="Arial" panose="020B0604020202020204" pitchFamily="34" charset="0"/>
                <a:ea typeface="Calibri" panose="020F0502020204030204" pitchFamily="34" charset="0"/>
                <a:cs typeface="Times New Roman" panose="02020603050405020304" pitchFamily="18" charset="0"/>
              </a:rPr>
              <a:t>2500</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Batch Size: 64</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67428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FC6891-CBA5-427E-98AC-BF56BB033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Bottom Right">
            <a:extLst>
              <a:ext uri="{FF2B5EF4-FFF2-40B4-BE49-F238E27FC236}">
                <a16:creationId xmlns:a16="http://schemas.microsoft.com/office/drawing/2014/main" id="{D817ADB7-00E6-482F-BD8B-6813268266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4" name="Freeform: Shape 13">
              <a:extLst>
                <a:ext uri="{FF2B5EF4-FFF2-40B4-BE49-F238E27FC236}">
                  <a16:creationId xmlns:a16="http://schemas.microsoft.com/office/drawing/2014/main" id="{DF71969E-EB0C-4011-A721-C46857925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aphic 157">
              <a:extLst>
                <a:ext uri="{FF2B5EF4-FFF2-40B4-BE49-F238E27FC236}">
                  <a16:creationId xmlns:a16="http://schemas.microsoft.com/office/drawing/2014/main" id="{0C06B9B3-A426-4BDD-BA45-9C5F6A4415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7" name="Freeform: Shape 16">
                <a:extLst>
                  <a:ext uri="{FF2B5EF4-FFF2-40B4-BE49-F238E27FC236}">
                    <a16:creationId xmlns:a16="http://schemas.microsoft.com/office/drawing/2014/main" id="{E8BAA882-64C3-4E36-828C-E2034D99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8AC94D91-AECE-473B-B00B-F2AAE0EA4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8ABFBC77-5178-4DAA-93E6-A494D4914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47E709EC-272C-4F97-BDC8-4B872DEDC6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27C992B3-ABB9-443C-8748-551626188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10CC2EE-90B9-45E3-B7E6-C856A199D4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28272C51-7AB7-4369-A6E9-17958FD30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6" name="Freeform: Shape 15">
              <a:extLst>
                <a:ext uri="{FF2B5EF4-FFF2-40B4-BE49-F238E27FC236}">
                  <a16:creationId xmlns:a16="http://schemas.microsoft.com/office/drawing/2014/main" id="{9B1F31DD-C31E-4C9E-A920-AD354B5CB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3" descr="A picture containing text, electronics&#10;&#10;Description automatically generated">
            <a:extLst>
              <a:ext uri="{FF2B5EF4-FFF2-40B4-BE49-F238E27FC236}">
                <a16:creationId xmlns:a16="http://schemas.microsoft.com/office/drawing/2014/main" id="{D4260ED7-17CE-C141-A9AC-BAA278F328A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76661" y="544096"/>
            <a:ext cx="8038677" cy="3356149"/>
          </a:xfrm>
          <a:prstGeom prst="rect">
            <a:avLst/>
          </a:prstGeom>
        </p:spPr>
      </p:pic>
      <p:grpSp>
        <p:nvGrpSpPr>
          <p:cNvPr id="25" name="Top left">
            <a:extLst>
              <a:ext uri="{FF2B5EF4-FFF2-40B4-BE49-F238E27FC236}">
                <a16:creationId xmlns:a16="http://schemas.microsoft.com/office/drawing/2014/main" id="{96BED12B-FE5D-4876-810D-5579D6E85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6" name="Freeform: Shape 25">
              <a:extLst>
                <a:ext uri="{FF2B5EF4-FFF2-40B4-BE49-F238E27FC236}">
                  <a16:creationId xmlns:a16="http://schemas.microsoft.com/office/drawing/2014/main" id="{22EB1789-3A9D-45E9-8CDD-C8063C5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Freeform: Shape 26">
              <a:extLst>
                <a:ext uri="{FF2B5EF4-FFF2-40B4-BE49-F238E27FC236}">
                  <a16:creationId xmlns:a16="http://schemas.microsoft.com/office/drawing/2014/main" id="{17CA9CCF-CD57-438A-9A90-777CB891C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A0CE73CE-4EED-4313-8396-3E701096D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80AC3D6-983B-4840-BB53-F3C27CBCB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F45DFDBC-0EF7-4972-A2FD-5589DCF4D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5F3B204-B3FF-4D3D-A08D-2848E22B0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C5F2879E-E3AA-4758-A22D-0DD2AF771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B110AA5C-CE6D-4F70-9F34-C4E0875F7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Content Placeholder 2">
            <a:extLst>
              <a:ext uri="{FF2B5EF4-FFF2-40B4-BE49-F238E27FC236}">
                <a16:creationId xmlns:a16="http://schemas.microsoft.com/office/drawing/2014/main" id="{2D8BA1CF-FFE7-984B-A5A2-A47AFADDC689}"/>
              </a:ext>
            </a:extLst>
          </p:cNvPr>
          <p:cNvSpPr>
            <a:spLocks noGrp="1"/>
          </p:cNvSpPr>
          <p:nvPr>
            <p:ph idx="1"/>
          </p:nvPr>
        </p:nvSpPr>
        <p:spPr>
          <a:xfrm>
            <a:off x="6195372" y="4084395"/>
            <a:ext cx="4977905" cy="2035130"/>
          </a:xfrm>
        </p:spPr>
        <p:txBody>
          <a:bodyPr anchor="ctr">
            <a:normAutofit/>
          </a:bodyPr>
          <a:lstStyle/>
          <a:p>
            <a:pPr marL="0" indent="0">
              <a:buNone/>
            </a:pPr>
            <a:r>
              <a:rPr lang="en-US" sz="1800" b="1" u="sng" dirty="0"/>
              <a:t>Experiment 2</a:t>
            </a:r>
            <a:r>
              <a:rPr lang="en-US" sz="1800" dirty="0"/>
              <a:t> </a:t>
            </a:r>
          </a:p>
        </p:txBody>
      </p:sp>
      <p:sp>
        <p:nvSpPr>
          <p:cNvPr id="2" name="Rectangle 1">
            <a:extLst>
              <a:ext uri="{FF2B5EF4-FFF2-40B4-BE49-F238E27FC236}">
                <a16:creationId xmlns:a16="http://schemas.microsoft.com/office/drawing/2014/main" id="{61A39B3E-72B0-7247-B495-B48769A27AAB}"/>
              </a:ext>
            </a:extLst>
          </p:cNvPr>
          <p:cNvSpPr/>
          <p:nvPr/>
        </p:nvSpPr>
        <p:spPr>
          <a:xfrm>
            <a:off x="1448235" y="4481597"/>
            <a:ext cx="6096000" cy="1431161"/>
          </a:xfrm>
          <a:prstGeom prst="rect">
            <a:avLst/>
          </a:prstGeom>
        </p:spPr>
        <p:txBody>
          <a:bodyPr>
            <a:spAutoFit/>
          </a:bodyPr>
          <a:lstStyle/>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GPU: </a:t>
            </a:r>
            <a:r>
              <a:rPr lang="en-US" dirty="0">
                <a:latin typeface="Arial" panose="020B0604020202020204" pitchFamily="34" charset="0"/>
                <a:ea typeface="Calibri" panose="020F0502020204030204" pitchFamily="34" charset="0"/>
                <a:cs typeface="Times New Roman" panose="02020603050405020304" pitchFamily="18" charset="0"/>
              </a:rPr>
              <a:t>v100-sxm2</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Reservation: </a:t>
            </a:r>
            <a:r>
              <a:rPr lang="en-US" dirty="0">
                <a:latin typeface="Arial" panose="020B0604020202020204" pitchFamily="34" charset="0"/>
                <a:ea typeface="Calibri" panose="020F0502020204030204" pitchFamily="34" charset="0"/>
                <a:cs typeface="Times New Roman" panose="02020603050405020304" pitchFamily="18" charset="0"/>
              </a:rPr>
              <a:t>csye7105-gpu</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Epoch: </a:t>
            </a:r>
            <a:r>
              <a:rPr lang="en-US" dirty="0">
                <a:latin typeface="Arial" panose="020B0604020202020204" pitchFamily="34" charset="0"/>
                <a:ea typeface="Calibri" panose="020F0502020204030204" pitchFamily="34" charset="0"/>
                <a:cs typeface="Times New Roman" panose="02020603050405020304" pitchFamily="18" charset="0"/>
              </a:rPr>
              <a:t>2500</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Batch Size: 128</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5928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FC6891-CBA5-427E-98AC-BF56BB033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Bottom Right">
            <a:extLst>
              <a:ext uri="{FF2B5EF4-FFF2-40B4-BE49-F238E27FC236}">
                <a16:creationId xmlns:a16="http://schemas.microsoft.com/office/drawing/2014/main" id="{D817ADB7-00E6-482F-BD8B-6813268266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5" name="Freeform: Shape 14">
              <a:extLst>
                <a:ext uri="{FF2B5EF4-FFF2-40B4-BE49-F238E27FC236}">
                  <a16:creationId xmlns:a16="http://schemas.microsoft.com/office/drawing/2014/main" id="{DF71969E-EB0C-4011-A721-C46857925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 name="Graphic 157">
              <a:extLst>
                <a:ext uri="{FF2B5EF4-FFF2-40B4-BE49-F238E27FC236}">
                  <a16:creationId xmlns:a16="http://schemas.microsoft.com/office/drawing/2014/main" id="{0C06B9B3-A426-4BDD-BA45-9C5F6A4415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8" name="Freeform: Shape 17">
                <a:extLst>
                  <a:ext uri="{FF2B5EF4-FFF2-40B4-BE49-F238E27FC236}">
                    <a16:creationId xmlns:a16="http://schemas.microsoft.com/office/drawing/2014/main" id="{E8BAA882-64C3-4E36-828C-E2034D99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8AC94D91-AECE-473B-B00B-F2AAE0EA4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8ABFBC77-5178-4DAA-93E6-A494D4914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47E709EC-272C-4F97-BDC8-4B872DEDC6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27C992B3-ABB9-443C-8748-551626188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10CC2EE-90B9-45E3-B7E6-C856A199D4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28272C51-7AB7-4369-A6E9-17958FD30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7" name="Freeform: Shape 16">
              <a:extLst>
                <a:ext uri="{FF2B5EF4-FFF2-40B4-BE49-F238E27FC236}">
                  <a16:creationId xmlns:a16="http://schemas.microsoft.com/office/drawing/2014/main" id="{9B1F31DD-C31E-4C9E-A920-AD354B5CB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3" descr="A picture containing text, black, electronics&#10;&#10;Description automatically generated">
            <a:extLst>
              <a:ext uri="{FF2B5EF4-FFF2-40B4-BE49-F238E27FC236}">
                <a16:creationId xmlns:a16="http://schemas.microsoft.com/office/drawing/2014/main" id="{191AB7FF-D5EA-A74C-972B-C332AE1B8B2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47589" y="544096"/>
            <a:ext cx="7896821" cy="3356149"/>
          </a:xfrm>
          <a:prstGeom prst="rect">
            <a:avLst/>
          </a:prstGeom>
        </p:spPr>
      </p:pic>
      <p:grpSp>
        <p:nvGrpSpPr>
          <p:cNvPr id="26" name="Top left">
            <a:extLst>
              <a:ext uri="{FF2B5EF4-FFF2-40B4-BE49-F238E27FC236}">
                <a16:creationId xmlns:a16="http://schemas.microsoft.com/office/drawing/2014/main" id="{96BED12B-FE5D-4876-810D-5579D6E85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7" name="Freeform: Shape 26">
              <a:extLst>
                <a:ext uri="{FF2B5EF4-FFF2-40B4-BE49-F238E27FC236}">
                  <a16:creationId xmlns:a16="http://schemas.microsoft.com/office/drawing/2014/main" id="{22EB1789-3A9D-45E9-8CDD-C8063C5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Freeform: Shape 27">
              <a:extLst>
                <a:ext uri="{FF2B5EF4-FFF2-40B4-BE49-F238E27FC236}">
                  <a16:creationId xmlns:a16="http://schemas.microsoft.com/office/drawing/2014/main" id="{17CA9CCF-CD57-438A-9A90-777CB891C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A0CE73CE-4EED-4313-8396-3E701096D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80AC3D6-983B-4840-BB53-F3C27CBCB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F45DFDBC-0EF7-4972-A2FD-5589DCF4D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35F3B204-B3FF-4D3D-A08D-2848E22B0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5F2879E-E3AA-4758-A22D-0DD2AF771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B110AA5C-CE6D-4F70-9F34-C4E0875F7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Content Placeholder 2">
            <a:extLst>
              <a:ext uri="{FF2B5EF4-FFF2-40B4-BE49-F238E27FC236}">
                <a16:creationId xmlns:a16="http://schemas.microsoft.com/office/drawing/2014/main" id="{2D8BA1CF-FFE7-984B-A5A2-A47AFADDC689}"/>
              </a:ext>
            </a:extLst>
          </p:cNvPr>
          <p:cNvSpPr>
            <a:spLocks noGrp="1"/>
          </p:cNvSpPr>
          <p:nvPr>
            <p:ph idx="1"/>
          </p:nvPr>
        </p:nvSpPr>
        <p:spPr>
          <a:xfrm>
            <a:off x="6195372" y="4084395"/>
            <a:ext cx="4977905" cy="2035130"/>
          </a:xfrm>
        </p:spPr>
        <p:txBody>
          <a:bodyPr anchor="ctr">
            <a:normAutofit/>
          </a:bodyPr>
          <a:lstStyle/>
          <a:p>
            <a:pPr marL="0" indent="0">
              <a:buNone/>
            </a:pPr>
            <a:r>
              <a:rPr lang="en-US" sz="1800" b="1" u="sng" dirty="0"/>
              <a:t>Experiment 3</a:t>
            </a:r>
            <a:r>
              <a:rPr lang="en-US" sz="1800" dirty="0"/>
              <a:t> </a:t>
            </a:r>
          </a:p>
        </p:txBody>
      </p:sp>
      <p:sp>
        <p:nvSpPr>
          <p:cNvPr id="5" name="Rectangle 4">
            <a:extLst>
              <a:ext uri="{FF2B5EF4-FFF2-40B4-BE49-F238E27FC236}">
                <a16:creationId xmlns:a16="http://schemas.microsoft.com/office/drawing/2014/main" id="{2C952458-C690-4049-A809-1CC89F56D999}"/>
              </a:ext>
            </a:extLst>
          </p:cNvPr>
          <p:cNvSpPr/>
          <p:nvPr/>
        </p:nvSpPr>
        <p:spPr>
          <a:xfrm>
            <a:off x="1591238" y="4397599"/>
            <a:ext cx="6096000" cy="1431161"/>
          </a:xfrm>
          <a:prstGeom prst="rect">
            <a:avLst/>
          </a:prstGeom>
        </p:spPr>
        <p:txBody>
          <a:bodyPr>
            <a:spAutoFit/>
          </a:bodyPr>
          <a:lstStyle/>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GPU: </a:t>
            </a:r>
            <a:r>
              <a:rPr lang="en-US" dirty="0">
                <a:latin typeface="Arial" panose="020B0604020202020204" pitchFamily="34" charset="0"/>
                <a:ea typeface="Calibri" panose="020F0502020204030204" pitchFamily="34" charset="0"/>
                <a:cs typeface="Times New Roman" panose="02020603050405020304" pitchFamily="18" charset="0"/>
              </a:rPr>
              <a:t>v100-sxm2</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Reservation: </a:t>
            </a:r>
            <a:r>
              <a:rPr lang="en-US" dirty="0">
                <a:latin typeface="Arial" panose="020B0604020202020204" pitchFamily="34" charset="0"/>
                <a:ea typeface="Calibri" panose="020F0502020204030204" pitchFamily="34" charset="0"/>
                <a:cs typeface="Times New Roman" panose="02020603050405020304" pitchFamily="18" charset="0"/>
              </a:rPr>
              <a:t>csye7105-gpu</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Epoch: </a:t>
            </a:r>
            <a:r>
              <a:rPr lang="en-US" dirty="0">
                <a:latin typeface="Arial" panose="020B0604020202020204" pitchFamily="34" charset="0"/>
                <a:ea typeface="Calibri" panose="020F0502020204030204" pitchFamily="34" charset="0"/>
                <a:cs typeface="Times New Roman" panose="02020603050405020304" pitchFamily="18" charset="0"/>
              </a:rPr>
              <a:t>2500</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Batch Size: 256</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0685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8" name="Rectangle 17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0" name="Rectangle 17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82"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83" name="Freeform: Shape 182">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4" name="Freeform: Shape 183">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5" name="Freeform: Shape 184">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6" name="Freeform: Shape 185">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7" name="Freeform: Shape 186">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8" name="Freeform: Shape 187">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89" name="Freeform: Shape 188">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90" name="Freeform: Shape 189">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Content Placeholder 2">
            <a:extLst>
              <a:ext uri="{FF2B5EF4-FFF2-40B4-BE49-F238E27FC236}">
                <a16:creationId xmlns:a16="http://schemas.microsoft.com/office/drawing/2014/main" id="{72E4CC4C-3C9D-E24B-9ED6-018D9A24C108}"/>
              </a:ext>
            </a:extLst>
          </p:cNvPr>
          <p:cNvSpPr>
            <a:spLocks noGrp="1"/>
          </p:cNvSpPr>
          <p:nvPr>
            <p:ph idx="1"/>
          </p:nvPr>
        </p:nvSpPr>
        <p:spPr>
          <a:xfrm>
            <a:off x="1185756" y="2384474"/>
            <a:ext cx="4810872" cy="3728613"/>
          </a:xfrm>
        </p:spPr>
        <p:txBody>
          <a:bodyPr>
            <a:normAutofit/>
          </a:bodyPr>
          <a:lstStyle/>
          <a:p>
            <a:r>
              <a:rPr lang="en-US" sz="1800" dirty="0"/>
              <a:t>Going through the analysis, here we find higher the batch size, greater the performance and lower is the execution time. It contradicts the experiment 2, but it is advisable to use data parallel for high batches which can lead to significant degradation of quality of model because of minimizers of training.</a:t>
            </a:r>
            <a:endParaRPr lang="en-US" sz="1800"/>
          </a:p>
          <a:p>
            <a:endParaRPr lang="en-US" sz="1800"/>
          </a:p>
        </p:txBody>
      </p:sp>
      <p:grpSp>
        <p:nvGrpSpPr>
          <p:cNvPr id="192"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93" name="Freeform: Shape 192">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4"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96" name="Freeform: Shape 195">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7" name="Freeform: Shape 196">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8" name="Freeform: Shape 197">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9" name="Freeform: Shape 198">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0" name="Freeform: Shape 199">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1" name="Freeform: Shape 200">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2" name="Freeform: Shape 201">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95" name="Freeform: Shape 194">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2" name="Table 1">
            <a:extLst>
              <a:ext uri="{FF2B5EF4-FFF2-40B4-BE49-F238E27FC236}">
                <a16:creationId xmlns:a16="http://schemas.microsoft.com/office/drawing/2014/main" id="{8A7A73B2-24EB-9D4E-BF40-26AE61D02087}"/>
              </a:ext>
            </a:extLst>
          </p:cNvPr>
          <p:cNvGraphicFramePr>
            <a:graphicFrameLocks noGrp="1"/>
          </p:cNvGraphicFramePr>
          <p:nvPr>
            <p:extLst>
              <p:ext uri="{D42A27DB-BD31-4B8C-83A1-F6EECF244321}">
                <p14:modId xmlns:p14="http://schemas.microsoft.com/office/powerpoint/2010/main" val="4169590939"/>
              </p:ext>
            </p:extLst>
          </p:nvPr>
        </p:nvGraphicFramePr>
        <p:xfrm>
          <a:off x="6477002" y="3296415"/>
          <a:ext cx="4967272" cy="2101246"/>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938559">
                  <a:extLst>
                    <a:ext uri="{9D8B030D-6E8A-4147-A177-3AD203B41FA5}">
                      <a16:colId xmlns:a16="http://schemas.microsoft.com/office/drawing/2014/main" val="1948013686"/>
                    </a:ext>
                  </a:extLst>
                </a:gridCol>
                <a:gridCol w="946988">
                  <a:extLst>
                    <a:ext uri="{9D8B030D-6E8A-4147-A177-3AD203B41FA5}">
                      <a16:colId xmlns:a16="http://schemas.microsoft.com/office/drawing/2014/main" val="1089129031"/>
                    </a:ext>
                  </a:extLst>
                </a:gridCol>
                <a:gridCol w="692588">
                  <a:extLst>
                    <a:ext uri="{9D8B030D-6E8A-4147-A177-3AD203B41FA5}">
                      <a16:colId xmlns:a16="http://schemas.microsoft.com/office/drawing/2014/main" val="1894555230"/>
                    </a:ext>
                  </a:extLst>
                </a:gridCol>
                <a:gridCol w="796379">
                  <a:extLst>
                    <a:ext uri="{9D8B030D-6E8A-4147-A177-3AD203B41FA5}">
                      <a16:colId xmlns:a16="http://schemas.microsoft.com/office/drawing/2014/main" val="1977034655"/>
                    </a:ext>
                  </a:extLst>
                </a:gridCol>
                <a:gridCol w="796379">
                  <a:extLst>
                    <a:ext uri="{9D8B030D-6E8A-4147-A177-3AD203B41FA5}">
                      <a16:colId xmlns:a16="http://schemas.microsoft.com/office/drawing/2014/main" val="3511926771"/>
                    </a:ext>
                  </a:extLst>
                </a:gridCol>
                <a:gridCol w="796379">
                  <a:extLst>
                    <a:ext uri="{9D8B030D-6E8A-4147-A177-3AD203B41FA5}">
                      <a16:colId xmlns:a16="http://schemas.microsoft.com/office/drawing/2014/main" val="3862025466"/>
                    </a:ext>
                  </a:extLst>
                </a:gridCol>
              </a:tblGrid>
              <a:tr h="497197">
                <a:tc>
                  <a:txBody>
                    <a:bodyPr/>
                    <a:lstStyle/>
                    <a:p>
                      <a:pPr marL="0" marR="0" algn="ctr">
                        <a:spcBef>
                          <a:spcPts val="0"/>
                        </a:spcBef>
                        <a:spcAft>
                          <a:spcPts val="0"/>
                        </a:spcAft>
                      </a:pPr>
                      <a:r>
                        <a:rPr lang="en-US" sz="1100" b="0" cap="none" spc="0">
                          <a:solidFill>
                            <a:schemeClr val="bg1"/>
                          </a:solidFill>
                          <a:effectLst/>
                        </a:rPr>
                        <a:t>Experiment 3</a:t>
                      </a:r>
                    </a:p>
                    <a:p>
                      <a:pPr marL="0" marR="0" algn="ctr">
                        <a:spcBef>
                          <a:spcPts val="0"/>
                        </a:spcBef>
                        <a:spcAft>
                          <a:spcPts val="0"/>
                        </a:spcAft>
                      </a:pPr>
                      <a:r>
                        <a:rPr lang="en-US" sz="1100" b="0" cap="none" spc="0">
                          <a:solidFill>
                            <a:schemeClr val="bg1"/>
                          </a:solidFill>
                          <a:effectLst/>
                        </a:rPr>
                        <a:t>(4 GPU)</a:t>
                      </a:r>
                      <a:endParaRPr lang="en-US" sz="11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marL="0" marR="0" algn="ctr">
                        <a:spcBef>
                          <a:spcPts val="0"/>
                        </a:spcBef>
                        <a:spcAft>
                          <a:spcPts val="0"/>
                        </a:spcAft>
                      </a:pPr>
                      <a:r>
                        <a:rPr lang="en-US" sz="1100" b="0" cap="none" spc="0">
                          <a:solidFill>
                            <a:schemeClr val="bg1"/>
                          </a:solidFill>
                          <a:effectLst/>
                        </a:rPr>
                        <a:t>Execution Time</a:t>
                      </a:r>
                      <a:endParaRPr lang="en-US" sz="11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marR="0" algn="ctr">
                        <a:spcBef>
                          <a:spcPts val="0"/>
                        </a:spcBef>
                        <a:spcAft>
                          <a:spcPts val="0"/>
                        </a:spcAft>
                      </a:pPr>
                      <a:r>
                        <a:rPr lang="en-US" sz="1100" b="0" cap="none" spc="0">
                          <a:solidFill>
                            <a:schemeClr val="bg1"/>
                          </a:solidFill>
                          <a:effectLst/>
                        </a:rPr>
                        <a:t>Data Parallel</a:t>
                      </a:r>
                      <a:endParaRPr lang="en-US" sz="11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marR="0" algn="ctr">
                        <a:spcBef>
                          <a:spcPts val="0"/>
                        </a:spcBef>
                        <a:spcAft>
                          <a:spcPts val="0"/>
                        </a:spcAft>
                      </a:pPr>
                      <a:r>
                        <a:rPr lang="en-US" sz="1100" b="0" cap="none" spc="0">
                          <a:solidFill>
                            <a:schemeClr val="bg1"/>
                          </a:solidFill>
                          <a:effectLst/>
                        </a:rPr>
                        <a:t>Train Accuracy</a:t>
                      </a:r>
                      <a:endParaRPr lang="en-US" sz="11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marR="0" algn="ctr">
                        <a:spcBef>
                          <a:spcPts val="0"/>
                        </a:spcBef>
                        <a:spcAft>
                          <a:spcPts val="0"/>
                        </a:spcAft>
                      </a:pPr>
                      <a:r>
                        <a:rPr lang="en-US" sz="1100" b="0" cap="none" spc="0">
                          <a:solidFill>
                            <a:schemeClr val="bg1"/>
                          </a:solidFill>
                          <a:effectLst/>
                        </a:rPr>
                        <a:t>Valid Accuracy</a:t>
                      </a:r>
                      <a:endParaRPr lang="en-US" sz="11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marR="0" algn="ctr">
                        <a:spcBef>
                          <a:spcPts val="0"/>
                        </a:spcBef>
                        <a:spcAft>
                          <a:spcPts val="0"/>
                        </a:spcAft>
                      </a:pPr>
                      <a:r>
                        <a:rPr lang="en-US" sz="1100" b="0" cap="none" spc="0">
                          <a:solidFill>
                            <a:schemeClr val="bg1"/>
                          </a:solidFill>
                          <a:effectLst/>
                        </a:rPr>
                        <a:t>Test Accuracy</a:t>
                      </a:r>
                      <a:endParaRPr lang="en-US" sz="11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302603742"/>
                  </a:ext>
                </a:extLst>
              </a:tr>
              <a:tr h="333608">
                <a:tc>
                  <a:txBody>
                    <a:bodyPr/>
                    <a:lstStyle/>
                    <a:p>
                      <a:pPr marL="0" marR="0" algn="ctr">
                        <a:spcBef>
                          <a:spcPts val="0"/>
                        </a:spcBef>
                        <a:spcAft>
                          <a:spcPts val="0"/>
                        </a:spcAft>
                      </a:pPr>
                      <a:r>
                        <a:rPr lang="en-US" sz="1100" cap="none" spc="0">
                          <a:solidFill>
                            <a:schemeClr val="bg1"/>
                          </a:solidFill>
                          <a:effectLst/>
                        </a:rPr>
                        <a:t>Batch Size 64</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38100" cap="flat" cmpd="sng" algn="ctr">
                      <a:no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dirty="0">
                          <a:solidFill>
                            <a:schemeClr val="bg1"/>
                          </a:solidFill>
                          <a:effectLst/>
                        </a:rPr>
                        <a:t> 17440.88</a:t>
                      </a:r>
                      <a:endParaRPr lang="en-US" sz="110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rPr>
                        <a:t>Yes</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dirty="0">
                          <a:solidFill>
                            <a:schemeClr val="bg1"/>
                          </a:solidFill>
                          <a:effectLst/>
                        </a:rPr>
                        <a:t>99.88</a:t>
                      </a:r>
                      <a:endParaRPr lang="en-US" sz="110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rPr>
                        <a:t>83.41</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rPr>
                        <a:t>83.46</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6350" cap="flat" cmpd="sng" algn="ctr">
                      <a:solidFill>
                        <a:schemeClr val="tx1">
                          <a:lumMod val="50000"/>
                          <a:lumOff val="50000"/>
                        </a:schemeClr>
                      </a:solidFill>
                      <a:prstDash val="solid"/>
                    </a:lnL>
                    <a:lnR w="38100" cap="flat" cmpd="sng" algn="ctr">
                      <a:no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70741761"/>
                  </a:ext>
                </a:extLst>
              </a:tr>
              <a:tr h="497197">
                <a:tc>
                  <a:txBody>
                    <a:bodyPr/>
                    <a:lstStyle/>
                    <a:p>
                      <a:pPr marL="0" marR="0" algn="ctr">
                        <a:spcBef>
                          <a:spcPts val="0"/>
                        </a:spcBef>
                        <a:spcAft>
                          <a:spcPts val="0"/>
                        </a:spcAft>
                      </a:pPr>
                      <a:r>
                        <a:rPr lang="en-US" sz="1100" cap="none" spc="0">
                          <a:solidFill>
                            <a:schemeClr val="bg1"/>
                          </a:solidFill>
                          <a:effectLst/>
                        </a:rPr>
                        <a:t>Batch Size 128</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marL="0" marR="0" algn="ctr">
                        <a:spcBef>
                          <a:spcPts val="0"/>
                        </a:spcBef>
                        <a:spcAft>
                          <a:spcPts val="0"/>
                        </a:spcAft>
                      </a:pPr>
                      <a:r>
                        <a:rPr lang="en-US" sz="1100" cap="none" spc="0">
                          <a:solidFill>
                            <a:schemeClr val="bg1"/>
                          </a:solidFill>
                          <a:effectLst/>
                        </a:rPr>
                        <a:t>17409.48 secs</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marL="0" marR="0" algn="ctr">
                        <a:spcBef>
                          <a:spcPts val="0"/>
                        </a:spcBef>
                        <a:spcAft>
                          <a:spcPts val="0"/>
                        </a:spcAft>
                      </a:pPr>
                      <a:r>
                        <a:rPr lang="en-US" sz="1100" cap="none" spc="0">
                          <a:solidFill>
                            <a:schemeClr val="bg1"/>
                          </a:solidFill>
                          <a:effectLst/>
                        </a:rPr>
                        <a:t>Yes</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marL="0" marR="0" algn="ctr">
                        <a:spcBef>
                          <a:spcPts val="0"/>
                        </a:spcBef>
                        <a:spcAft>
                          <a:spcPts val="0"/>
                        </a:spcAft>
                      </a:pPr>
                      <a:r>
                        <a:rPr lang="en-US" sz="1100" cap="none" spc="0">
                          <a:solidFill>
                            <a:schemeClr val="bg1"/>
                          </a:solidFill>
                          <a:effectLst/>
                        </a:rPr>
                        <a:t>99.85</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marL="0" marR="0" algn="ctr">
                        <a:spcBef>
                          <a:spcPts val="0"/>
                        </a:spcBef>
                        <a:spcAft>
                          <a:spcPts val="0"/>
                        </a:spcAft>
                      </a:pPr>
                      <a:r>
                        <a:rPr lang="en-US" sz="1100" cap="none" spc="0">
                          <a:solidFill>
                            <a:schemeClr val="bg1"/>
                          </a:solidFill>
                          <a:effectLst/>
                        </a:rPr>
                        <a:t>83.37</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marL="0" marR="0" algn="ctr">
                        <a:spcBef>
                          <a:spcPts val="0"/>
                        </a:spcBef>
                        <a:spcAft>
                          <a:spcPts val="0"/>
                        </a:spcAft>
                      </a:pPr>
                      <a:r>
                        <a:rPr lang="en-US" sz="1100" cap="none" spc="0">
                          <a:solidFill>
                            <a:schemeClr val="bg1"/>
                          </a:solidFill>
                          <a:effectLst/>
                        </a:rPr>
                        <a:t>83.44</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1991343303"/>
                  </a:ext>
                </a:extLst>
              </a:tr>
              <a:tr h="497197">
                <a:tc>
                  <a:txBody>
                    <a:bodyPr/>
                    <a:lstStyle/>
                    <a:p>
                      <a:pPr marL="0" marR="0" algn="ctr">
                        <a:spcBef>
                          <a:spcPts val="0"/>
                        </a:spcBef>
                        <a:spcAft>
                          <a:spcPts val="0"/>
                        </a:spcAft>
                      </a:pPr>
                      <a:r>
                        <a:rPr lang="en-US" sz="1100" cap="none" spc="0">
                          <a:solidFill>
                            <a:schemeClr val="bg1"/>
                          </a:solidFill>
                          <a:effectLst/>
                        </a:rPr>
                        <a:t>Batch Size 256</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38100" cap="flat" cmpd="sng" algn="ctr">
                      <a:no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rPr>
                        <a:t>16765.62 secs</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rPr>
                        <a:t>Yes</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rPr>
                        <a:t>99.90</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a:solidFill>
                            <a:schemeClr val="bg1"/>
                          </a:solidFill>
                          <a:effectLst/>
                        </a:rPr>
                        <a:t>83.42</a:t>
                      </a:r>
                      <a:endParaRPr lang="en-US" sz="1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38100" cap="flat" cmpd="sng" algn="ctr">
                      <a:noFill/>
                      <a:prstDash val="solid"/>
                    </a:lnB>
                    <a:solidFill>
                      <a:schemeClr val="tx1">
                        <a:lumMod val="75000"/>
                        <a:lumOff val="25000"/>
                      </a:schemeClr>
                    </a:solidFill>
                  </a:tcPr>
                </a:tc>
                <a:tc>
                  <a:txBody>
                    <a:bodyPr/>
                    <a:lstStyle/>
                    <a:p>
                      <a:pPr marL="0" marR="0" algn="ctr">
                        <a:spcBef>
                          <a:spcPts val="0"/>
                        </a:spcBef>
                        <a:spcAft>
                          <a:spcPts val="0"/>
                        </a:spcAft>
                      </a:pPr>
                      <a:r>
                        <a:rPr lang="en-US" sz="1100" cap="none" spc="0" dirty="0">
                          <a:solidFill>
                            <a:schemeClr val="bg1"/>
                          </a:solidFill>
                          <a:effectLst/>
                        </a:rPr>
                        <a:t>83.48</a:t>
                      </a:r>
                      <a:endParaRPr lang="en-US" sz="110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12" marR="50373" marT="67163" marB="67163" anchor="ctr">
                    <a:lnL w="6350" cap="flat" cmpd="sng" algn="ctr">
                      <a:solidFill>
                        <a:schemeClr val="tx1">
                          <a:lumMod val="50000"/>
                          <a:lumOff val="50000"/>
                        </a:schemeClr>
                      </a:solidFill>
                      <a:prstDash val="solid"/>
                    </a:lnL>
                    <a:lnR w="38100" cap="flat" cmpd="sng" algn="ctr">
                      <a:noFill/>
                      <a:prstDash val="solid"/>
                    </a:lnR>
                    <a:lnT w="12700" cmpd="sng">
                      <a:noFill/>
                      <a:prstDash val="solid"/>
                    </a:lnT>
                    <a:lnB w="38100" cap="flat" cmpd="sng" algn="ctr">
                      <a:noFill/>
                      <a:prstDash val="solid"/>
                    </a:lnB>
                    <a:solidFill>
                      <a:schemeClr val="tx1">
                        <a:lumMod val="75000"/>
                        <a:lumOff val="25000"/>
                      </a:schemeClr>
                    </a:solidFill>
                  </a:tcPr>
                </a:tc>
                <a:extLst>
                  <a:ext uri="{0D108BD9-81ED-4DB2-BD59-A6C34878D82A}">
                    <a16:rowId xmlns:a16="http://schemas.microsoft.com/office/drawing/2014/main" val="4067100207"/>
                  </a:ext>
                </a:extLst>
              </a:tr>
            </a:tbl>
          </a:graphicData>
        </a:graphic>
      </p:graphicFrame>
    </p:spTree>
    <p:extLst>
      <p:ext uri="{BB962C8B-B14F-4D97-AF65-F5344CB8AC3E}">
        <p14:creationId xmlns:p14="http://schemas.microsoft.com/office/powerpoint/2010/main" val="1612531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Content Placeholder 2">
            <a:extLst>
              <a:ext uri="{FF2B5EF4-FFF2-40B4-BE49-F238E27FC236}">
                <a16:creationId xmlns:a16="http://schemas.microsoft.com/office/drawing/2014/main" id="{62D2EEB7-3C1C-5146-A6FD-79F0B6E6C4BC}"/>
              </a:ext>
            </a:extLst>
          </p:cNvPr>
          <p:cNvSpPr>
            <a:spLocks noGrp="1"/>
          </p:cNvSpPr>
          <p:nvPr>
            <p:ph idx="1"/>
          </p:nvPr>
        </p:nvSpPr>
        <p:spPr>
          <a:xfrm>
            <a:off x="1185756" y="2384474"/>
            <a:ext cx="4810872" cy="3728613"/>
          </a:xfrm>
        </p:spPr>
        <p:txBody>
          <a:bodyPr>
            <a:normAutofit/>
          </a:bodyPr>
          <a:lstStyle/>
          <a:p>
            <a:pPr marL="0" indent="0" algn="just">
              <a:buNone/>
            </a:pPr>
            <a:r>
              <a:rPr lang="en-US" sz="1800" dirty="0"/>
              <a:t>Talking about running on CPU, it took a lot of time to run a single epoch compared to high performance GPU computing. it took </a:t>
            </a:r>
            <a:r>
              <a:rPr lang="en-US" sz="1800" b="1" dirty="0"/>
              <a:t>1370.0338 secs</a:t>
            </a:r>
            <a:r>
              <a:rPr lang="en-US" sz="1800" dirty="0"/>
              <a:t> for a single run. That’s ~</a:t>
            </a:r>
            <a:r>
              <a:rPr lang="en-US" sz="1800" b="1" dirty="0"/>
              <a:t>24 mins</a:t>
            </a:r>
            <a:r>
              <a:rPr lang="en-US" sz="1800" dirty="0"/>
              <a:t> for a single epoch.</a:t>
            </a:r>
          </a:p>
          <a:p>
            <a:pPr algn="just"/>
            <a:endParaRPr lang="en-US" sz="1800" dirty="0"/>
          </a:p>
        </p:txBody>
      </p:sp>
      <p:pic>
        <p:nvPicPr>
          <p:cNvPr id="7" name="Graphic 6" descr="Processor">
            <a:extLst>
              <a:ext uri="{FF2B5EF4-FFF2-40B4-BE49-F238E27FC236}">
                <a16:creationId xmlns:a16="http://schemas.microsoft.com/office/drawing/2014/main" id="{97B0D532-464D-43C5-AB3F-C7DDC2CFBD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6562" y="2304938"/>
            <a:ext cx="3808150" cy="3808150"/>
          </a:xfrm>
          <a:prstGeom prst="rect">
            <a:avLst/>
          </a:prstGeom>
        </p:spPr>
      </p:pic>
      <p:grpSp>
        <p:nvGrpSpPr>
          <p:cNvPr id="24"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81599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7"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9" name="Bottom Right">
            <a:extLst>
              <a:ext uri="{FF2B5EF4-FFF2-40B4-BE49-F238E27FC236}">
                <a16:creationId xmlns:a16="http://schemas.microsoft.com/office/drawing/2014/main" id="{33609D13-CB83-4F4B-BB01-27F01BE4E9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0" name="Freeform: Shape 39">
              <a:extLst>
                <a:ext uri="{FF2B5EF4-FFF2-40B4-BE49-F238E27FC236}">
                  <a16:creationId xmlns:a16="http://schemas.microsoft.com/office/drawing/2014/main" id="{92BD156E-E42F-4CFB-89AD-312AEC753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1" name="Graphic 157">
              <a:extLst>
                <a:ext uri="{FF2B5EF4-FFF2-40B4-BE49-F238E27FC236}">
                  <a16:creationId xmlns:a16="http://schemas.microsoft.com/office/drawing/2014/main" id="{C8B96A24-322B-419A-847B-E8C600AA5BE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3" name="Freeform: Shape 42">
                <a:extLst>
                  <a:ext uri="{FF2B5EF4-FFF2-40B4-BE49-F238E27FC236}">
                    <a16:creationId xmlns:a16="http://schemas.microsoft.com/office/drawing/2014/main" id="{427E1425-F9A6-4F2D-8335-CBA7062B91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57DF7F24-8721-4CD5-AE3B-C72BCE288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A0C58FE3-4394-46E8-9039-2D69C594B8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02D8E899-B726-49F6-9C9F-59A314701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242131D2-A82F-4603-9B6A-EA00FEB82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4CCDA1D5-C84B-470D-A2E1-5E51E8A85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7BF2B54C-D2E2-4A3E-8DA8-E56D7375C9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2" name="Freeform: Shape 41">
              <a:extLst>
                <a:ext uri="{FF2B5EF4-FFF2-40B4-BE49-F238E27FC236}">
                  <a16:creationId xmlns:a16="http://schemas.microsoft.com/office/drawing/2014/main" id="{72505F4D-B4C3-4EB9-9252-F7229CBD1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261D9639-E0DE-9740-B58E-5A7FF416207F}"/>
              </a:ext>
            </a:extLst>
          </p:cNvPr>
          <p:cNvSpPr>
            <a:spLocks noGrp="1"/>
          </p:cNvSpPr>
          <p:nvPr>
            <p:ph type="title"/>
          </p:nvPr>
        </p:nvSpPr>
        <p:spPr>
          <a:xfrm>
            <a:off x="5780192" y="744909"/>
            <a:ext cx="5797883" cy="3155419"/>
          </a:xfrm>
        </p:spPr>
        <p:txBody>
          <a:bodyPr vert="horz" lIns="91440" tIns="45720" rIns="91440" bIns="45720" rtlCol="0" anchor="b">
            <a:normAutofit/>
          </a:bodyPr>
          <a:lstStyle/>
          <a:p>
            <a:r>
              <a:rPr lang="en-US" sz="5400" kern="1200" dirty="0">
                <a:solidFill>
                  <a:schemeClr val="tx2"/>
                </a:solidFill>
                <a:effectLst>
                  <a:outerShdw blurRad="38100" dist="25400" dir="5400000" algn="ctr">
                    <a:srgbClr val="6E747A">
                      <a:alpha val="43000"/>
                    </a:srgbClr>
                  </a:outerShdw>
                </a:effectLst>
                <a:latin typeface="+mj-lt"/>
                <a:ea typeface="+mj-ea"/>
                <a:cs typeface="+mj-cs"/>
              </a:rPr>
              <a:t>Cross Validation</a:t>
            </a:r>
            <a:br>
              <a:rPr lang="en-US" sz="5400" kern="1200" dirty="0">
                <a:solidFill>
                  <a:schemeClr val="tx2"/>
                </a:solidFill>
                <a:latin typeface="+mj-lt"/>
                <a:ea typeface="+mj-ea"/>
                <a:cs typeface="+mj-cs"/>
              </a:rPr>
            </a:br>
            <a:br>
              <a:rPr lang="en-US" sz="5400" kern="1200" dirty="0">
                <a:solidFill>
                  <a:schemeClr val="tx2"/>
                </a:solidFill>
                <a:latin typeface="+mj-lt"/>
                <a:ea typeface="+mj-ea"/>
                <a:cs typeface="+mj-cs"/>
              </a:rPr>
            </a:br>
            <a:endParaRPr lang="en-US" sz="5400" kern="1200" dirty="0">
              <a:solidFill>
                <a:schemeClr val="tx2"/>
              </a:solidFill>
              <a:latin typeface="+mj-lt"/>
              <a:ea typeface="+mj-ea"/>
              <a:cs typeface="+mj-cs"/>
            </a:endParaRPr>
          </a:p>
        </p:txBody>
      </p:sp>
      <p:pic>
        <p:nvPicPr>
          <p:cNvPr id="6" name="Graphic 5" descr="Check List">
            <a:extLst>
              <a:ext uri="{FF2B5EF4-FFF2-40B4-BE49-F238E27FC236}">
                <a16:creationId xmlns:a16="http://schemas.microsoft.com/office/drawing/2014/main" id="{130A5222-9FD5-48A8-AAE4-9B3E7E71AD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 y="1001191"/>
            <a:ext cx="4781280" cy="4781280"/>
          </a:xfrm>
          <a:prstGeom prst="rect">
            <a:avLst/>
          </a:prstGeom>
        </p:spPr>
      </p:pic>
      <p:grpSp>
        <p:nvGrpSpPr>
          <p:cNvPr id="51" name="Top left">
            <a:extLst>
              <a:ext uri="{FF2B5EF4-FFF2-40B4-BE49-F238E27FC236}">
                <a16:creationId xmlns:a16="http://schemas.microsoft.com/office/drawing/2014/main" id="{FF47B612-7B2E-4A09-9B53-40BDE4350E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52" name="Freeform: Shape 51">
              <a:extLst>
                <a:ext uri="{FF2B5EF4-FFF2-40B4-BE49-F238E27FC236}">
                  <a16:creationId xmlns:a16="http://schemas.microsoft.com/office/drawing/2014/main" id="{599A3C89-9112-4DA1-8BB8-8DE0F7A70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3" name="Freeform: Shape 52">
              <a:extLst>
                <a:ext uri="{FF2B5EF4-FFF2-40B4-BE49-F238E27FC236}">
                  <a16:creationId xmlns:a16="http://schemas.microsoft.com/office/drawing/2014/main" id="{60847D53-C868-4FD8-A29C-4C44BCBA9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E11266F6-080B-489F-9B02-B5C4DE4EB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7A0BBAD6-8B87-4B31-89B8-E2C854FF3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BD79712E-3AD5-4656-A6A0-54C4087A0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31635E33-4458-4D3F-A1C4-264AC5221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3432BB39-F871-43E7-A232-C65BFFA9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AAE45D09-4993-4718-82A0-BA2217EB2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61" name="Cross">
            <a:extLst>
              <a:ext uri="{FF2B5EF4-FFF2-40B4-BE49-F238E27FC236}">
                <a16:creationId xmlns:a16="http://schemas.microsoft.com/office/drawing/2014/main" id="{3BC5998F-E162-4A33-9E87-01942908A7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62" name="Straight Connector 61">
              <a:extLst>
                <a:ext uri="{FF2B5EF4-FFF2-40B4-BE49-F238E27FC236}">
                  <a16:creationId xmlns:a16="http://schemas.microsoft.com/office/drawing/2014/main" id="{8259320D-EB3E-4C80-8E86-8A18306B24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F07AF5EE-95F6-4B57-B8DD-5051D2EB9E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897161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2" name="Rectangle 6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4" name="Top left">
            <a:extLst>
              <a:ext uri="{FF2B5EF4-FFF2-40B4-BE49-F238E27FC236}">
                <a16:creationId xmlns:a16="http://schemas.microsoft.com/office/drawing/2014/main" id="{30C2D420-03A9-4AB5-9C8A-784654664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65" name="Freeform: Shape 64">
              <a:extLst>
                <a:ext uri="{FF2B5EF4-FFF2-40B4-BE49-F238E27FC236}">
                  <a16:creationId xmlns:a16="http://schemas.microsoft.com/office/drawing/2014/main" id="{8ACABB24-F7CD-4FB6-ADC2-BA8B6090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7" name="Freeform: Shape 65">
              <a:extLst>
                <a:ext uri="{FF2B5EF4-FFF2-40B4-BE49-F238E27FC236}">
                  <a16:creationId xmlns:a16="http://schemas.microsoft.com/office/drawing/2014/main" id="{F63CD70C-B739-42A7-9846-79FB2804E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C0BC00AE-5BBE-4063-8F83-D4A141B489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3EECB1B8-9A34-47D7-B4F5-0D8B80D86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DCDCDB07-106E-4AD6-8CD4-927831694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7283BD4B-51FB-4643-A52C-2E4111966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5F1AD6CE-5252-4F04-9CA4-6B5B26CB7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6FBA2D29-8DB1-44B7-8310-7FA36270A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Content Placeholder 2">
            <a:extLst>
              <a:ext uri="{FF2B5EF4-FFF2-40B4-BE49-F238E27FC236}">
                <a16:creationId xmlns:a16="http://schemas.microsoft.com/office/drawing/2014/main" id="{E6F3CFAA-635B-3E4E-BC27-4D665477FD19}"/>
              </a:ext>
            </a:extLst>
          </p:cNvPr>
          <p:cNvSpPr>
            <a:spLocks noGrp="1"/>
          </p:cNvSpPr>
          <p:nvPr>
            <p:ph idx="1"/>
          </p:nvPr>
        </p:nvSpPr>
        <p:spPr>
          <a:xfrm>
            <a:off x="6195372" y="169025"/>
            <a:ext cx="4977905" cy="2091182"/>
          </a:xfrm>
        </p:spPr>
        <p:txBody>
          <a:bodyPr anchor="ctr">
            <a:normAutofit/>
          </a:bodyPr>
          <a:lstStyle/>
          <a:p>
            <a:pPr algn="just">
              <a:lnSpc>
                <a:spcPct val="100000"/>
              </a:lnSpc>
            </a:pPr>
            <a:r>
              <a:rPr lang="en-US" sz="1100" dirty="0"/>
              <a:t>We tested our model after training, and we got amazing results. </a:t>
            </a:r>
          </a:p>
          <a:p>
            <a:pPr algn="just">
              <a:lnSpc>
                <a:spcPct val="100000"/>
              </a:lnSpc>
            </a:pPr>
            <a:r>
              <a:rPr lang="en-US" sz="1100" dirty="0"/>
              <a:t>We tested our model on three genres from the dataset and with the help of 83% accuracy, the prediction was right.</a:t>
            </a:r>
          </a:p>
          <a:p>
            <a:pPr algn="just">
              <a:lnSpc>
                <a:spcPct val="100000"/>
              </a:lnSpc>
            </a:pPr>
            <a:r>
              <a:rPr lang="en-US" sz="1100" dirty="0"/>
              <a:t>As we can see from the screenshot of the terminal, the trained model is easily predicting the genres for the music and classifying it. It also extracts mix features of two genres which is closely related. After analysis, we came to know that hip-hop, rock and disco were having high prediction accuracy.</a:t>
            </a:r>
          </a:p>
          <a:p>
            <a:pPr algn="just">
              <a:lnSpc>
                <a:spcPct val="100000"/>
              </a:lnSpc>
            </a:pPr>
            <a:endParaRPr lang="en-US" sz="1100" dirty="0"/>
          </a:p>
        </p:txBody>
      </p:sp>
      <p:pic>
        <p:nvPicPr>
          <p:cNvPr id="4" name="Picture 3" descr="Text&#10;&#10;Description automatically generated">
            <a:extLst>
              <a:ext uri="{FF2B5EF4-FFF2-40B4-BE49-F238E27FC236}">
                <a16:creationId xmlns:a16="http://schemas.microsoft.com/office/drawing/2014/main" id="{541309E6-44D7-CA4E-B6F3-F65030AC9FB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56763" y="2396732"/>
            <a:ext cx="7727880" cy="3902579"/>
          </a:xfrm>
          <a:prstGeom prst="rect">
            <a:avLst/>
          </a:prstGeom>
        </p:spPr>
      </p:pic>
      <p:grpSp>
        <p:nvGrpSpPr>
          <p:cNvPr id="74" name="Bottom Right">
            <a:extLst>
              <a:ext uri="{FF2B5EF4-FFF2-40B4-BE49-F238E27FC236}">
                <a16:creationId xmlns:a16="http://schemas.microsoft.com/office/drawing/2014/main" id="{B1974323-6061-403E-B0D1-A73F283752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75" name="Freeform: Shape 74">
              <a:extLst>
                <a:ext uri="{FF2B5EF4-FFF2-40B4-BE49-F238E27FC236}">
                  <a16:creationId xmlns:a16="http://schemas.microsoft.com/office/drawing/2014/main" id="{8361968C-F531-4231-BBDC-3415177EA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28" name="Graphic 157">
              <a:extLst>
                <a:ext uri="{FF2B5EF4-FFF2-40B4-BE49-F238E27FC236}">
                  <a16:creationId xmlns:a16="http://schemas.microsoft.com/office/drawing/2014/main" id="{E72294A1-7036-4100-8596-574E6EEB0BB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8" name="Freeform: Shape 77">
                <a:extLst>
                  <a:ext uri="{FF2B5EF4-FFF2-40B4-BE49-F238E27FC236}">
                    <a16:creationId xmlns:a16="http://schemas.microsoft.com/office/drawing/2014/main" id="{BEDBF857-3C89-44F9-9C0D-B5439C63DB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3F3B354C-0CC2-421F-89E2-6AA4EB15C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0AB573DB-6079-4DBA-A027-A37A6FB6E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BCBCC42A-F810-45E8-A0E4-7659F0B3E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772F30E3-9A21-43C2-97B8-2209BE7D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A2E54461-65B3-4F28-9F39-F68AE0C7E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4" name="Freeform: Shape 83">
                <a:extLst>
                  <a:ext uri="{FF2B5EF4-FFF2-40B4-BE49-F238E27FC236}">
                    <a16:creationId xmlns:a16="http://schemas.microsoft.com/office/drawing/2014/main" id="{542231B2-F2ED-49B7-A9A1-60A0C3A31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77" name="Freeform: Shape 76">
              <a:extLst>
                <a:ext uri="{FF2B5EF4-FFF2-40B4-BE49-F238E27FC236}">
                  <a16:creationId xmlns:a16="http://schemas.microsoft.com/office/drawing/2014/main" id="{7A628F82-CF87-44D1-A6D8-8C000BFE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113609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0" name="Rectangle 59">
            <a:extLst>
              <a:ext uri="{FF2B5EF4-FFF2-40B4-BE49-F238E27FC236}">
                <a16:creationId xmlns:a16="http://schemas.microsoft.com/office/drawing/2014/main" id="{FBFC6891-CBA5-427E-98AC-BF56BB033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2" name="Bottom Right">
            <a:extLst>
              <a:ext uri="{FF2B5EF4-FFF2-40B4-BE49-F238E27FC236}">
                <a16:creationId xmlns:a16="http://schemas.microsoft.com/office/drawing/2014/main" id="{D817ADB7-00E6-482F-BD8B-6813268266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63" name="Freeform: Shape 62">
              <a:extLst>
                <a:ext uri="{FF2B5EF4-FFF2-40B4-BE49-F238E27FC236}">
                  <a16:creationId xmlns:a16="http://schemas.microsoft.com/office/drawing/2014/main" id="{DF71969E-EB0C-4011-A721-C46857925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4" name="Graphic 157">
              <a:extLst>
                <a:ext uri="{FF2B5EF4-FFF2-40B4-BE49-F238E27FC236}">
                  <a16:creationId xmlns:a16="http://schemas.microsoft.com/office/drawing/2014/main" id="{0C06B9B3-A426-4BDD-BA45-9C5F6A4415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6" name="Freeform: Shape 65">
                <a:extLst>
                  <a:ext uri="{FF2B5EF4-FFF2-40B4-BE49-F238E27FC236}">
                    <a16:creationId xmlns:a16="http://schemas.microsoft.com/office/drawing/2014/main" id="{E8BAA882-64C3-4E36-828C-E2034D99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8AC94D91-AECE-473B-B00B-F2AAE0EA4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8ABFBC77-5178-4DAA-93E6-A494D4914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47E709EC-272C-4F97-BDC8-4B872DEDC6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27C992B3-ABB9-443C-8748-551626188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710CC2EE-90B9-45E3-B7E6-C856A199D4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28272C51-7AB7-4369-A6E9-17958FD30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65" name="Freeform: Shape 64">
              <a:extLst>
                <a:ext uri="{FF2B5EF4-FFF2-40B4-BE49-F238E27FC236}">
                  <a16:creationId xmlns:a16="http://schemas.microsoft.com/office/drawing/2014/main" id="{9B1F31DD-C31E-4C9E-A920-AD354B5CB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3" descr="Text&#10;&#10;Description automatically generated">
            <a:extLst>
              <a:ext uri="{FF2B5EF4-FFF2-40B4-BE49-F238E27FC236}">
                <a16:creationId xmlns:a16="http://schemas.microsoft.com/office/drawing/2014/main" id="{C72FBE3E-E6FE-084B-BBC2-4049216423A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8200" y="1118034"/>
            <a:ext cx="10515600" cy="2208273"/>
          </a:xfrm>
          <a:prstGeom prst="rect">
            <a:avLst/>
          </a:prstGeom>
        </p:spPr>
      </p:pic>
      <p:grpSp>
        <p:nvGrpSpPr>
          <p:cNvPr id="74" name="Top left">
            <a:extLst>
              <a:ext uri="{FF2B5EF4-FFF2-40B4-BE49-F238E27FC236}">
                <a16:creationId xmlns:a16="http://schemas.microsoft.com/office/drawing/2014/main" id="{96BED12B-FE5D-4876-810D-5579D6E85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75" name="Freeform: Shape 74">
              <a:extLst>
                <a:ext uri="{FF2B5EF4-FFF2-40B4-BE49-F238E27FC236}">
                  <a16:creationId xmlns:a16="http://schemas.microsoft.com/office/drawing/2014/main" id="{22EB1789-3A9D-45E9-8CDD-C8063C5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6" name="Freeform: Shape 75">
              <a:extLst>
                <a:ext uri="{FF2B5EF4-FFF2-40B4-BE49-F238E27FC236}">
                  <a16:creationId xmlns:a16="http://schemas.microsoft.com/office/drawing/2014/main" id="{17CA9CCF-CD57-438A-9A90-777CB891C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A0CE73CE-4EED-4313-8396-3E701096D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680AC3D6-983B-4840-BB53-F3C27CBCB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F45DFDBC-0EF7-4972-A2FD-5589DCF4D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35F3B204-B3FF-4D3D-A08D-2848E22B0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C5F2879E-E3AA-4758-A22D-0DD2AF771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B110AA5C-CE6D-4F70-9F34-C4E0875F7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Content Placeholder 2">
            <a:extLst>
              <a:ext uri="{FF2B5EF4-FFF2-40B4-BE49-F238E27FC236}">
                <a16:creationId xmlns:a16="http://schemas.microsoft.com/office/drawing/2014/main" id="{085B311C-495B-F943-A267-301B576D5ECC}"/>
              </a:ext>
            </a:extLst>
          </p:cNvPr>
          <p:cNvSpPr>
            <a:spLocks noGrp="1"/>
          </p:cNvSpPr>
          <p:nvPr>
            <p:ph idx="1"/>
          </p:nvPr>
        </p:nvSpPr>
        <p:spPr>
          <a:xfrm>
            <a:off x="6195372" y="4084395"/>
            <a:ext cx="4977905" cy="2035130"/>
          </a:xfrm>
        </p:spPr>
        <p:txBody>
          <a:bodyPr anchor="ctr">
            <a:normAutofit/>
          </a:bodyPr>
          <a:lstStyle/>
          <a:p>
            <a:pPr marL="0" indent="0">
              <a:buNone/>
            </a:pPr>
            <a:r>
              <a:rPr lang="en-US" sz="1800"/>
              <a:t>For challenging the trained model based on this dataset, I thought of downloading a music song of specific genre to see if it can predict the genre correctly or not.</a:t>
            </a:r>
          </a:p>
          <a:p>
            <a:endParaRPr lang="en-US" sz="1800"/>
          </a:p>
        </p:txBody>
      </p:sp>
    </p:spTree>
    <p:extLst>
      <p:ext uri="{BB962C8B-B14F-4D97-AF65-F5344CB8AC3E}">
        <p14:creationId xmlns:p14="http://schemas.microsoft.com/office/powerpoint/2010/main" val="4240098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5E5536F2-BB10-4970-9C95-51CCDE8842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D84F3307-86CF-47A4-8B2D-4630B124C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6EB78D62-DD46-4526-87D7-73C7AE462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73149E71-5828-490B-97F7-04AE7807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1280A038-99E0-4B3A-9D3E-3E9CF2E9BE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FFF87F6E-69A2-4944-9B64-76780737D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8A70C5CB-9CC7-44D6-B2B7-239694D83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B6EFB0E4-14CB-4396-8BE4-0D078635E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4B51C875-4AA4-432D-B78E-F6EAA927C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D491A099-BAEE-1A4D-A81D-83E4A355E9E1}"/>
              </a:ext>
            </a:extLst>
          </p:cNvPr>
          <p:cNvSpPr>
            <a:spLocks noGrp="1"/>
          </p:cNvSpPr>
          <p:nvPr>
            <p:ph type="title"/>
          </p:nvPr>
        </p:nvSpPr>
        <p:spPr>
          <a:xfrm>
            <a:off x="1198181" y="228600"/>
            <a:ext cx="9782566" cy="1425102"/>
          </a:xfrm>
        </p:spPr>
        <p:txBody>
          <a:bodyPr anchor="t">
            <a:normAutofit/>
          </a:bodyPr>
          <a:lstStyle/>
          <a:p>
            <a:pPr lvl="0"/>
            <a:r>
              <a:rPr lang="en-US" dirty="0">
                <a:effectLst>
                  <a:outerShdw blurRad="38100" dist="25400" dir="5400000" algn="ctr">
                    <a:srgbClr val="6E747A">
                      <a:alpha val="43000"/>
                    </a:srgbClr>
                  </a:outerShdw>
                </a:effectLst>
              </a:rPr>
              <a:t>Conclusion</a:t>
            </a:r>
            <a:endParaRPr lang="en-US" dirty="0"/>
          </a:p>
        </p:txBody>
      </p:sp>
      <p:grpSp>
        <p:nvGrpSpPr>
          <p:cNvPr id="23" name="Bottom Right">
            <a:extLst>
              <a:ext uri="{FF2B5EF4-FFF2-40B4-BE49-F238E27FC236}">
                <a16:creationId xmlns:a16="http://schemas.microsoft.com/office/drawing/2014/main" id="{4E8659C6-7D51-4002-BCB2-0B4CA79E3F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778A2000-2B7A-4C51-9F5B-3C56C33608D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26C48C0A-3D52-4FD2-BE0C-FE34279A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9A1EDE11-4610-4620-A5D6-76CD71FC6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93056628-E485-4BB3-98E4-E15AB3695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C0E026E3-4E37-4419-A836-D9EDEE686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0DDC5E35-4BDE-467F-8284-1E0CFF733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5BD492C1-3F38-4A64-A6CC-6530A5150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65A0440B-06F4-454E-88CF-8AD4814FF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6E9C0DF6-725A-4826-BB35-CC8D0EAC3D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5F7E883A-AFD9-46A9-975D-1453D633789D}"/>
              </a:ext>
            </a:extLst>
          </p:cNvPr>
          <p:cNvGraphicFramePr>
            <a:graphicFrameLocks noGrp="1"/>
          </p:cNvGraphicFramePr>
          <p:nvPr>
            <p:ph idx="1"/>
            <p:extLst>
              <p:ext uri="{D42A27DB-BD31-4B8C-83A1-F6EECF244321}">
                <p14:modId xmlns:p14="http://schemas.microsoft.com/office/powerpoint/2010/main" val="14179676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8695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3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0" name="Rectangle 3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91" name="Top Left">
            <a:extLst>
              <a:ext uri="{FF2B5EF4-FFF2-40B4-BE49-F238E27FC236}">
                <a16:creationId xmlns:a16="http://schemas.microsoft.com/office/drawing/2014/main" id="{A467851A-49BC-4E56-BE75-BE830F68E7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3" name="Freeform: Shape 42">
              <a:extLst>
                <a:ext uri="{FF2B5EF4-FFF2-40B4-BE49-F238E27FC236}">
                  <a16:creationId xmlns:a16="http://schemas.microsoft.com/office/drawing/2014/main" id="{7078B7E0-3C9F-4431-9304-BFECF58AD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92" name="Freeform: Shape 43">
              <a:extLst>
                <a:ext uri="{FF2B5EF4-FFF2-40B4-BE49-F238E27FC236}">
                  <a16:creationId xmlns:a16="http://schemas.microsoft.com/office/drawing/2014/main" id="{E5DC7DF7-F2E2-4FB6-9689-D05E656C80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44">
              <a:extLst>
                <a:ext uri="{FF2B5EF4-FFF2-40B4-BE49-F238E27FC236}">
                  <a16:creationId xmlns:a16="http://schemas.microsoft.com/office/drawing/2014/main" id="{48BA3303-136A-482F-8300-497F0BA2E6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94" name="Freeform: Shape 45">
              <a:extLst>
                <a:ext uri="{FF2B5EF4-FFF2-40B4-BE49-F238E27FC236}">
                  <a16:creationId xmlns:a16="http://schemas.microsoft.com/office/drawing/2014/main" id="{850D22BB-FF7B-4A0A-8EB3-9E2C749132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endParaRPr lang="en-US"/>
            </a:p>
          </p:txBody>
        </p:sp>
        <p:sp>
          <p:nvSpPr>
            <p:cNvPr id="95" name="Freeform: Shape 46">
              <a:extLst>
                <a:ext uri="{FF2B5EF4-FFF2-40B4-BE49-F238E27FC236}">
                  <a16:creationId xmlns:a16="http://schemas.microsoft.com/office/drawing/2014/main" id="{49B06E7C-4398-44C8-AFC0-6DCE46EDB7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endParaRPr lang="en-US"/>
            </a:p>
          </p:txBody>
        </p:sp>
        <p:sp>
          <p:nvSpPr>
            <p:cNvPr id="96" name="Freeform: Shape 47">
              <a:extLst>
                <a:ext uri="{FF2B5EF4-FFF2-40B4-BE49-F238E27FC236}">
                  <a16:creationId xmlns:a16="http://schemas.microsoft.com/office/drawing/2014/main" id="{2FA4BF9B-3A90-4D35-B0DF-BCDFE4F34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endParaRPr lang="en-US"/>
            </a:p>
          </p:txBody>
        </p:sp>
        <p:sp>
          <p:nvSpPr>
            <p:cNvPr id="97" name="Freeform: Shape 48">
              <a:extLst>
                <a:ext uri="{FF2B5EF4-FFF2-40B4-BE49-F238E27FC236}">
                  <a16:creationId xmlns:a16="http://schemas.microsoft.com/office/drawing/2014/main" id="{8080C495-AFCF-44B1-8F99-80DF911D0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endParaRPr lang="en-US"/>
            </a:p>
          </p:txBody>
        </p:sp>
        <p:sp>
          <p:nvSpPr>
            <p:cNvPr id="98" name="Freeform: Shape 49">
              <a:extLst>
                <a:ext uri="{FF2B5EF4-FFF2-40B4-BE49-F238E27FC236}">
                  <a16:creationId xmlns:a16="http://schemas.microsoft.com/office/drawing/2014/main" id="{BD0C45A9-FE0F-4A54-ADEC-F32B62BF5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3C2543C2-AB64-2E42-89C9-C69113AF9400}"/>
              </a:ext>
            </a:extLst>
          </p:cNvPr>
          <p:cNvSpPr>
            <a:spLocks noGrp="1"/>
          </p:cNvSpPr>
          <p:nvPr>
            <p:ph type="title"/>
          </p:nvPr>
        </p:nvSpPr>
        <p:spPr>
          <a:xfrm>
            <a:off x="1198181" y="559813"/>
            <a:ext cx="9988165" cy="1283471"/>
          </a:xfrm>
        </p:spPr>
        <p:txBody>
          <a:bodyPr anchor="t">
            <a:normAutofit/>
          </a:bodyPr>
          <a:lstStyle/>
          <a:p>
            <a:r>
              <a:rPr lang="en-US">
                <a:effectLst>
                  <a:outerShdw blurRad="38100" dist="25400" dir="5400000" algn="ctr">
                    <a:srgbClr val="6E747A">
                      <a:alpha val="43000"/>
                    </a:srgbClr>
                  </a:outerShdw>
                </a:effectLst>
              </a:rPr>
              <a:t>References</a:t>
            </a:r>
            <a:endParaRPr lang="en-US" dirty="0"/>
          </a:p>
        </p:txBody>
      </p:sp>
      <p:grpSp>
        <p:nvGrpSpPr>
          <p:cNvPr id="52" name="Bottom Right">
            <a:extLst>
              <a:ext uri="{FF2B5EF4-FFF2-40B4-BE49-F238E27FC236}">
                <a16:creationId xmlns:a16="http://schemas.microsoft.com/office/drawing/2014/main" id="{D90678B0-D0DF-4378-9A52-8C768D6C78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99" name="Freeform: Shape 52">
              <a:extLst>
                <a:ext uri="{FF2B5EF4-FFF2-40B4-BE49-F238E27FC236}">
                  <a16:creationId xmlns:a16="http://schemas.microsoft.com/office/drawing/2014/main" id="{E3B36D00-5F03-4614-8453-21AD1D7E1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54" name="Graphic 157">
              <a:extLst>
                <a:ext uri="{FF2B5EF4-FFF2-40B4-BE49-F238E27FC236}">
                  <a16:creationId xmlns:a16="http://schemas.microsoft.com/office/drawing/2014/main" id="{2B249BF6-8BFA-428E-9EDE-C4464AAE21A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0" name="Freeform: Shape 55">
                <a:extLst>
                  <a:ext uri="{FF2B5EF4-FFF2-40B4-BE49-F238E27FC236}">
                    <a16:creationId xmlns:a16="http://schemas.microsoft.com/office/drawing/2014/main" id="{EF78102C-8538-4A93-963E-7DD6A2A4B5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1" name="Freeform: Shape 56">
                <a:extLst>
                  <a:ext uri="{FF2B5EF4-FFF2-40B4-BE49-F238E27FC236}">
                    <a16:creationId xmlns:a16="http://schemas.microsoft.com/office/drawing/2014/main" id="{597CFB9D-3095-4CBE-83A6-0DE7F4609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2" name="Freeform: Shape 57">
                <a:extLst>
                  <a:ext uri="{FF2B5EF4-FFF2-40B4-BE49-F238E27FC236}">
                    <a16:creationId xmlns:a16="http://schemas.microsoft.com/office/drawing/2014/main" id="{3489FA6B-C521-4952-9011-6EC06D71F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3" name="Freeform: Shape 58">
                <a:extLst>
                  <a:ext uri="{FF2B5EF4-FFF2-40B4-BE49-F238E27FC236}">
                    <a16:creationId xmlns:a16="http://schemas.microsoft.com/office/drawing/2014/main" id="{984EC688-E045-46BC-B2A6-CF3508ED3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4" name="Freeform: Shape 59">
                <a:extLst>
                  <a:ext uri="{FF2B5EF4-FFF2-40B4-BE49-F238E27FC236}">
                    <a16:creationId xmlns:a16="http://schemas.microsoft.com/office/drawing/2014/main" id="{25A16CC8-8362-4C3D-A5F8-7A82A072F5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 name="Freeform: Shape 60">
                <a:extLst>
                  <a:ext uri="{FF2B5EF4-FFF2-40B4-BE49-F238E27FC236}">
                    <a16:creationId xmlns:a16="http://schemas.microsoft.com/office/drawing/2014/main" id="{DC5C1588-6BB1-4427-A0DF-56578118A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6" name="Freeform: Shape 61">
                <a:extLst>
                  <a:ext uri="{FF2B5EF4-FFF2-40B4-BE49-F238E27FC236}">
                    <a16:creationId xmlns:a16="http://schemas.microsoft.com/office/drawing/2014/main" id="{6E6FE687-47FF-4A4D-9591-5BD2F280E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5" name="Freeform: Shape 54">
              <a:extLst>
                <a:ext uri="{FF2B5EF4-FFF2-40B4-BE49-F238E27FC236}">
                  <a16:creationId xmlns:a16="http://schemas.microsoft.com/office/drawing/2014/main" id="{9F021F02-B1E6-44A4-835C-B5901B034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6ABA2B39-65DD-4C4F-BC64-60C826BA3E02}"/>
              </a:ext>
            </a:extLst>
          </p:cNvPr>
          <p:cNvSpPr>
            <a:spLocks noGrp="1"/>
          </p:cNvSpPr>
          <p:nvPr>
            <p:ph idx="1"/>
          </p:nvPr>
        </p:nvSpPr>
        <p:spPr>
          <a:xfrm>
            <a:off x="3994587" y="2020997"/>
            <a:ext cx="7178691" cy="4092090"/>
          </a:xfrm>
        </p:spPr>
        <p:txBody>
          <a:bodyPr anchor="ctr">
            <a:normAutofit/>
          </a:bodyPr>
          <a:lstStyle/>
          <a:p>
            <a:pPr marL="0" lvl="0" indent="0">
              <a:lnSpc>
                <a:spcPct val="100000"/>
              </a:lnSpc>
              <a:buNone/>
            </a:pPr>
            <a:r>
              <a:rPr lang="en-US" sz="1000"/>
              <a:t>How to apply machine learning and deep learning methods to audio analysis</a:t>
            </a:r>
          </a:p>
          <a:p>
            <a:pPr marL="0" indent="0">
              <a:lnSpc>
                <a:spcPct val="100000"/>
              </a:lnSpc>
              <a:buNone/>
            </a:pPr>
            <a:r>
              <a:rPr lang="en-US" sz="1000" u="sng">
                <a:hlinkClick r:id="rId2"/>
              </a:rPr>
              <a:t>https://towardsdatascience.com/how-to-apply-machine-learning-and-deep-learning-methods-to audio-analysis-615e286fcbbc</a:t>
            </a:r>
            <a:endParaRPr lang="en-US" sz="1000" u="sng"/>
          </a:p>
          <a:p>
            <a:pPr marL="0" indent="0">
              <a:lnSpc>
                <a:spcPct val="100000"/>
              </a:lnSpc>
              <a:buNone/>
            </a:pPr>
            <a:r>
              <a:rPr lang="en-US" sz="1000"/>
              <a:t> </a:t>
            </a:r>
          </a:p>
          <a:p>
            <a:pPr marL="0" lvl="0" indent="0">
              <a:lnSpc>
                <a:spcPct val="100000"/>
              </a:lnSpc>
              <a:buNone/>
            </a:pPr>
            <a:r>
              <a:rPr lang="en-US" sz="1000"/>
              <a:t>Exploring different approaches for music genre classification</a:t>
            </a:r>
          </a:p>
          <a:p>
            <a:pPr marL="0" indent="0">
              <a:lnSpc>
                <a:spcPct val="100000"/>
              </a:lnSpc>
              <a:buNone/>
            </a:pPr>
            <a:r>
              <a:rPr lang="en-US" sz="1000" u="sng">
                <a:hlinkClick r:id="rId3"/>
              </a:rPr>
              <a:t>https://www.sciencedirect.com/science/article/pii/S1110866512000151</a:t>
            </a:r>
            <a:endParaRPr lang="en-US" sz="1000"/>
          </a:p>
          <a:p>
            <a:pPr marL="0" indent="0">
              <a:lnSpc>
                <a:spcPct val="100000"/>
              </a:lnSpc>
              <a:buNone/>
            </a:pPr>
            <a:r>
              <a:rPr lang="en-US" sz="1000"/>
              <a:t> </a:t>
            </a:r>
          </a:p>
          <a:p>
            <a:pPr marL="0" lvl="0" indent="0">
              <a:lnSpc>
                <a:spcPct val="100000"/>
              </a:lnSpc>
              <a:buNone/>
            </a:pPr>
            <a:r>
              <a:rPr lang="en-US" sz="1000"/>
              <a:t>Music Genre Classification and Recommendation by Using Machine Learning Techniques</a:t>
            </a:r>
          </a:p>
          <a:p>
            <a:pPr marL="0" indent="0">
              <a:lnSpc>
                <a:spcPct val="100000"/>
              </a:lnSpc>
              <a:buNone/>
            </a:pPr>
            <a:r>
              <a:rPr lang="en-US" sz="1000" u="sng">
                <a:hlinkClick r:id="rId4"/>
              </a:rPr>
              <a:t>https://ieeexplore.ieee.org/document/8554016</a:t>
            </a:r>
            <a:endParaRPr lang="en-US" sz="1000"/>
          </a:p>
          <a:p>
            <a:pPr marL="0" indent="0">
              <a:lnSpc>
                <a:spcPct val="100000"/>
              </a:lnSpc>
              <a:buNone/>
            </a:pPr>
            <a:r>
              <a:rPr lang="en-US" sz="1000"/>
              <a:t> </a:t>
            </a:r>
          </a:p>
          <a:p>
            <a:pPr marL="0" lvl="0" indent="0">
              <a:lnSpc>
                <a:spcPct val="100000"/>
              </a:lnSpc>
              <a:buNone/>
            </a:pPr>
            <a:r>
              <a:rPr lang="en-US" sz="1000"/>
              <a:t>Music Genre Classification with Paralleling Recurrent Convolutional Neural Network   </a:t>
            </a:r>
          </a:p>
          <a:p>
            <a:pPr marL="0" lvl="0" indent="0">
              <a:lnSpc>
                <a:spcPct val="100000"/>
              </a:lnSpc>
              <a:buNone/>
            </a:pPr>
            <a:r>
              <a:rPr lang="en-US" sz="1000" u="sng">
                <a:hlinkClick r:id="rId5"/>
              </a:rPr>
              <a:t>https://arxiv.org/abs/1712.08370</a:t>
            </a:r>
            <a:endParaRPr lang="en-US" sz="1000"/>
          </a:p>
          <a:p>
            <a:pPr marL="0" indent="0">
              <a:lnSpc>
                <a:spcPct val="100000"/>
              </a:lnSpc>
              <a:buNone/>
            </a:pPr>
            <a:endParaRPr lang="en-US" sz="1000"/>
          </a:p>
          <a:p>
            <a:pPr marL="0" lvl="0" indent="0">
              <a:lnSpc>
                <a:spcPct val="100000"/>
              </a:lnSpc>
              <a:buNone/>
            </a:pPr>
            <a:r>
              <a:rPr lang="en-US" sz="1000"/>
              <a:t>Oramas S, Barbieri F, Nieto O, Serra X. Multimodal deep learning for music genre classification. Transactions of the International Society for Music Information Retrieval. 2018;1(1):4-21. DOI: 10.5334/tismir.10</a:t>
            </a:r>
          </a:p>
          <a:p>
            <a:pPr>
              <a:lnSpc>
                <a:spcPct val="100000"/>
              </a:lnSpc>
            </a:pPr>
            <a:endParaRPr lang="en-US" sz="1000"/>
          </a:p>
        </p:txBody>
      </p:sp>
    </p:spTree>
    <p:extLst>
      <p:ext uri="{BB962C8B-B14F-4D97-AF65-F5344CB8AC3E}">
        <p14:creationId xmlns:p14="http://schemas.microsoft.com/office/powerpoint/2010/main" val="3064474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42" name="Top Left">
            <a:extLst>
              <a:ext uri="{FF2B5EF4-FFF2-40B4-BE49-F238E27FC236}">
                <a16:creationId xmlns:a16="http://schemas.microsoft.com/office/drawing/2014/main" id="{3D6C7D36-607C-4780-9352-F90813B291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3" name="Freeform: Shape 42">
              <a:extLst>
                <a:ext uri="{FF2B5EF4-FFF2-40B4-BE49-F238E27FC236}">
                  <a16:creationId xmlns:a16="http://schemas.microsoft.com/office/drawing/2014/main" id="{FA61C722-6A65-49AE-8275-68326480E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44" name="Freeform: Shape 43">
              <a:extLst>
                <a:ext uri="{FF2B5EF4-FFF2-40B4-BE49-F238E27FC236}">
                  <a16:creationId xmlns:a16="http://schemas.microsoft.com/office/drawing/2014/main" id="{6420EFDB-893A-41AE-AD0F-90F34B0A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A7120D1B-455C-45D3-B5E6-42E80586C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0677AD5A-313F-44FD-AE0C-959A8DB88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8D9F18F1-6C3A-4839-B01B-5EC4530CF8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991674AF-3FD5-42D5-BA96-4EF472DD2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FC31163B-0AFF-43D3-944E-0D7A9A69C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9443130F-5E5F-4639-8F3C-9DFD1BA0E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52" name="Bottom Right">
            <a:extLst>
              <a:ext uri="{FF2B5EF4-FFF2-40B4-BE49-F238E27FC236}">
                <a16:creationId xmlns:a16="http://schemas.microsoft.com/office/drawing/2014/main" id="{BF07FF0D-D853-436C-9C37-823545CF07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3" name="Freeform: Shape 52">
              <a:extLst>
                <a:ext uri="{FF2B5EF4-FFF2-40B4-BE49-F238E27FC236}">
                  <a16:creationId xmlns:a16="http://schemas.microsoft.com/office/drawing/2014/main" id="{F382BA5C-C135-44E3-943C-B7DE3680E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54" name="Graphic 157">
              <a:extLst>
                <a:ext uri="{FF2B5EF4-FFF2-40B4-BE49-F238E27FC236}">
                  <a16:creationId xmlns:a16="http://schemas.microsoft.com/office/drawing/2014/main" id="{8D164764-427D-4E73-91EA-6EEE796C6B4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6" name="Freeform: Shape 55">
                <a:extLst>
                  <a:ext uri="{FF2B5EF4-FFF2-40B4-BE49-F238E27FC236}">
                    <a16:creationId xmlns:a16="http://schemas.microsoft.com/office/drawing/2014/main" id="{8C7BE43B-BF73-4B16-8DFB-E94EEC3AF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7B6466EF-D497-46C9-83F0-02D87C0BA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7ECB8BE2-A1A6-4D70-827C-E7AB8C6EC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75403247-604C-4AF0-9670-E01497423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1F00C86A-7FBC-4D41-809D-9E31AF7AB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7833871E-5FEA-4623-85BE-A2849C3E3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7A71B8A3-1D70-45D6-BE71-78994A102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5" name="Freeform: Shape 54">
              <a:extLst>
                <a:ext uri="{FF2B5EF4-FFF2-40B4-BE49-F238E27FC236}">
                  <a16:creationId xmlns:a16="http://schemas.microsoft.com/office/drawing/2014/main" id="{1CCCF0D4-A98B-48B7-9B7F-D10E267EE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itle 1">
            <a:extLst>
              <a:ext uri="{FF2B5EF4-FFF2-40B4-BE49-F238E27FC236}">
                <a16:creationId xmlns:a16="http://schemas.microsoft.com/office/drawing/2014/main" id="{D756FD1F-8F1C-7F4F-926D-6626BA37F071}"/>
              </a:ext>
            </a:extLst>
          </p:cNvPr>
          <p:cNvSpPr>
            <a:spLocks noGrp="1"/>
          </p:cNvSpPr>
          <p:nvPr>
            <p:ph idx="1"/>
          </p:nvPr>
        </p:nvSpPr>
        <p:spPr>
          <a:xfrm>
            <a:off x="1185754" y="744182"/>
            <a:ext cx="9987523" cy="3728613"/>
          </a:xfrm>
        </p:spPr>
        <p:txBody>
          <a:bodyPr>
            <a:normAutofit/>
          </a:bodyPr>
          <a:lstStyle/>
          <a:p>
            <a:pPr algn="just"/>
            <a:r>
              <a:rPr lang="en-US" sz="1700" dirty="0"/>
              <a:t>As a lover of both music and data, the idea of combining the two sounded enticing. Innovative companies such as Spotify and Shazam have been able to leverage music data in a clever way to provide amazing services to users! I wanted to try my hand at working with audio data and try to build a model that could automatically classify a song by its genre.</a:t>
            </a:r>
          </a:p>
          <a:p>
            <a:pPr algn="just"/>
            <a:r>
              <a:rPr lang="en-US" sz="1700" dirty="0"/>
              <a:t>An automatic genre classification algorithm could greatly increase efficiency for music databases. It could also help music recommender systems and playlist generators that companies like Spotify and Pandora use. It’s also a fun problem to play around with if you love music and data!</a:t>
            </a:r>
          </a:p>
          <a:p>
            <a:pPr algn="just"/>
            <a:endParaRPr lang="en-US" sz="1700" dirty="0"/>
          </a:p>
          <a:p>
            <a:pPr algn="just"/>
            <a:r>
              <a:rPr lang="en-US" sz="1700" dirty="0"/>
              <a:t>So, considering every information, our goal is to develop a classifier for music genre using deep learning techniques with best accuracy we can attained from trained model and dataset.</a:t>
            </a:r>
          </a:p>
          <a:p>
            <a:pPr algn="just"/>
            <a:endParaRPr lang="en-US" sz="1700" dirty="0"/>
          </a:p>
        </p:txBody>
      </p:sp>
    </p:spTree>
    <p:extLst>
      <p:ext uri="{BB962C8B-B14F-4D97-AF65-F5344CB8AC3E}">
        <p14:creationId xmlns:p14="http://schemas.microsoft.com/office/powerpoint/2010/main" val="452750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7"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9" name="Top left">
            <a:extLst>
              <a:ext uri="{FF2B5EF4-FFF2-40B4-BE49-F238E27FC236}">
                <a16:creationId xmlns:a16="http://schemas.microsoft.com/office/drawing/2014/main" id="{E4A71F22-0E43-4930-8185-0D8C173634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0" name="Freeform: Shape 39">
              <a:extLst>
                <a:ext uri="{FF2B5EF4-FFF2-40B4-BE49-F238E27FC236}">
                  <a16:creationId xmlns:a16="http://schemas.microsoft.com/office/drawing/2014/main" id="{E337B2BE-9368-41E7-B9D3-4F1F971F94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Freeform: Shape 40">
              <a:extLst>
                <a:ext uri="{FF2B5EF4-FFF2-40B4-BE49-F238E27FC236}">
                  <a16:creationId xmlns:a16="http://schemas.microsoft.com/office/drawing/2014/main" id="{C7EDF3EA-3138-4266-8511-D57CECF0A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EA12DCF8-5403-4AA2-818F-2DF853DC1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AD89B414-72F6-4409-A12B-4F23F1CE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214BA161-43C1-4B9D-A341-694B88127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B211E8CC-9B3E-4E58-821A-069B7C109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B29FA542-0294-4239-B976-E5D20656C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EA9045A3-208C-4023-9F44-D62234135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53AB3643-B27F-FC4F-9735-5C5396FDDA43}"/>
              </a:ext>
            </a:extLst>
          </p:cNvPr>
          <p:cNvSpPr>
            <a:spLocks noGrp="1"/>
          </p:cNvSpPr>
          <p:nvPr>
            <p:ph type="title"/>
          </p:nvPr>
        </p:nvSpPr>
        <p:spPr>
          <a:xfrm>
            <a:off x="996275" y="163350"/>
            <a:ext cx="5996619" cy="2065889"/>
          </a:xfrm>
        </p:spPr>
        <p:txBody>
          <a:bodyPr vert="horz" lIns="91440" tIns="45720" rIns="91440" bIns="45720" rtlCol="0" anchor="ctr">
            <a:normAutofit/>
          </a:bodyPr>
          <a:lstStyle/>
          <a:p>
            <a:r>
              <a:rPr lang="en-US" sz="5400" kern="1200">
                <a:solidFill>
                  <a:schemeClr val="tx2"/>
                </a:solidFill>
                <a:latin typeface="+mj-lt"/>
                <a:ea typeface="+mj-ea"/>
                <a:cs typeface="+mj-cs"/>
              </a:rPr>
              <a:t>THANK YOU!</a:t>
            </a:r>
          </a:p>
        </p:txBody>
      </p:sp>
      <p:grpSp>
        <p:nvGrpSpPr>
          <p:cNvPr id="49" name="Cross">
            <a:extLst>
              <a:ext uri="{FF2B5EF4-FFF2-40B4-BE49-F238E27FC236}">
                <a16:creationId xmlns:a16="http://schemas.microsoft.com/office/drawing/2014/main" id="{1EDF0462-C0C2-4E84-A7EA-8EE60CEFF6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0" name="Straight Connector 49">
              <a:extLst>
                <a:ext uri="{FF2B5EF4-FFF2-40B4-BE49-F238E27FC236}">
                  <a16:creationId xmlns:a16="http://schemas.microsoft.com/office/drawing/2014/main" id="{DD5894EA-1641-49CE-AE6E-B9522736A0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8C6415EB-8C9A-4F1B-A459-64B94A8651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6" name="Graphic 5" descr="Handshake">
            <a:extLst>
              <a:ext uri="{FF2B5EF4-FFF2-40B4-BE49-F238E27FC236}">
                <a16:creationId xmlns:a16="http://schemas.microsoft.com/office/drawing/2014/main" id="{2E607BF8-EE69-4311-99E3-64C673B9D3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6153" y="2385716"/>
            <a:ext cx="3919694" cy="3919694"/>
          </a:xfrm>
          <a:prstGeom prst="rect">
            <a:avLst/>
          </a:prstGeom>
        </p:spPr>
      </p:pic>
      <p:grpSp>
        <p:nvGrpSpPr>
          <p:cNvPr id="53" name="Bottom Right">
            <a:extLst>
              <a:ext uri="{FF2B5EF4-FFF2-40B4-BE49-F238E27FC236}">
                <a16:creationId xmlns:a16="http://schemas.microsoft.com/office/drawing/2014/main" id="{B798A610-8506-4BC1-8108-8E1A31CAB8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4" name="Freeform: Shape 53">
              <a:extLst>
                <a:ext uri="{FF2B5EF4-FFF2-40B4-BE49-F238E27FC236}">
                  <a16:creationId xmlns:a16="http://schemas.microsoft.com/office/drawing/2014/main" id="{5C72D714-A610-482A-B26E-C679E9535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5" name="Graphic 157">
              <a:extLst>
                <a:ext uri="{FF2B5EF4-FFF2-40B4-BE49-F238E27FC236}">
                  <a16:creationId xmlns:a16="http://schemas.microsoft.com/office/drawing/2014/main" id="{D7EF30A6-8E6C-417A-B645-4EC7F0B3824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7" name="Freeform: Shape 56">
                <a:extLst>
                  <a:ext uri="{FF2B5EF4-FFF2-40B4-BE49-F238E27FC236}">
                    <a16:creationId xmlns:a16="http://schemas.microsoft.com/office/drawing/2014/main" id="{17D377E0-C3CC-48DC-B73B-09CEEDE39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80E2DF20-A9FD-4B82-8673-1091B4C008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2425BAEB-7B00-4394-8302-CF2DEA744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4917EE8E-E8BC-42F3-BEE3-2F84E8F64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B8647303-59FF-4A2B-8D6D-FB229E659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7BD597AB-C6D9-437D-BBFE-8007D4ED0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4FA09AC9-DA2A-4216-BBFD-96E701FB8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6" name="Freeform: Shape 55">
              <a:extLst>
                <a:ext uri="{FF2B5EF4-FFF2-40B4-BE49-F238E27FC236}">
                  <a16:creationId xmlns:a16="http://schemas.microsoft.com/office/drawing/2014/main" id="{A8AD4A98-C6D7-49C8-A31E-29C6DB7C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988043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2" name="Freeform: Shape 7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4" name="Freeform: Shape 7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6" name="Freeform: Shape 7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5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052" name="Freeform: Shape 7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53" name="Freeform: Shape 7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54" name="Freeform: Shape 8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055" name="Freeform: Shape 8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84" name="Freeform: Shape 8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85" name="Freeform: Shape 8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05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057" name="Freeform: Shape 8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58" name="Freeform: Shape 8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59" name="Freeform: Shape 8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60" name="Freeform: Shape 9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61" name="Freeform: Shape 9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62" name="Freeform: Shape 9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63" name="Freeform: Shape 9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6" name="Rectangle 9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8" name="Rectangle 9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63CE59BF-2349-DB4E-B2FF-31E6D879E3C2}"/>
              </a:ext>
            </a:extLst>
          </p:cNvPr>
          <p:cNvSpPr>
            <a:spLocks noGrp="1"/>
          </p:cNvSpPr>
          <p:nvPr>
            <p:ph type="title"/>
          </p:nvPr>
        </p:nvSpPr>
        <p:spPr>
          <a:xfrm>
            <a:off x="996275" y="4071961"/>
            <a:ext cx="5996628" cy="2068081"/>
          </a:xfrm>
        </p:spPr>
        <p:txBody>
          <a:bodyPr vert="horz" lIns="91440" tIns="45720" rIns="91440" bIns="45720" rtlCol="0" anchor="ctr">
            <a:normAutofit/>
          </a:bodyPr>
          <a:lstStyle/>
          <a:p>
            <a:r>
              <a:rPr lang="en-US" sz="5400" kern="1200">
                <a:solidFill>
                  <a:schemeClr val="tx2"/>
                </a:solidFill>
                <a:effectLst>
                  <a:outerShdw blurRad="38100" dist="25400" dir="5400000" algn="ctr">
                    <a:srgbClr val="6E747A">
                      <a:alpha val="43000"/>
                    </a:srgbClr>
                  </a:outerShdw>
                </a:effectLst>
                <a:latin typeface="+mj-lt"/>
                <a:ea typeface="+mj-ea"/>
                <a:cs typeface="+mj-cs"/>
              </a:rPr>
              <a:t>Methodology</a:t>
            </a:r>
            <a:r>
              <a:rPr lang="en-US" sz="5400" kern="1200">
                <a:solidFill>
                  <a:schemeClr val="tx2"/>
                </a:solidFill>
                <a:latin typeface="+mj-lt"/>
                <a:ea typeface="+mj-ea"/>
                <a:cs typeface="+mj-cs"/>
              </a:rPr>
              <a:t> </a:t>
            </a:r>
          </a:p>
        </p:txBody>
      </p:sp>
      <p:grpSp>
        <p:nvGrpSpPr>
          <p:cNvPr id="100" name="Bottom Right">
            <a:extLst>
              <a:ext uri="{FF2B5EF4-FFF2-40B4-BE49-F238E27FC236}">
                <a16:creationId xmlns:a16="http://schemas.microsoft.com/office/drawing/2014/main" id="{AAADD158-DBEF-4619-921F-66286DC852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01" name="Freeform: Shape 100">
              <a:extLst>
                <a:ext uri="{FF2B5EF4-FFF2-40B4-BE49-F238E27FC236}">
                  <a16:creationId xmlns:a16="http://schemas.microsoft.com/office/drawing/2014/main" id="{10F74E37-420E-4FCF-B356-70EE8C76A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2" name="Graphic 157">
              <a:extLst>
                <a:ext uri="{FF2B5EF4-FFF2-40B4-BE49-F238E27FC236}">
                  <a16:creationId xmlns:a16="http://schemas.microsoft.com/office/drawing/2014/main" id="{AF2A90D0-84DD-435D-8450-CC8832588F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4" name="Freeform: Shape 103">
                <a:extLst>
                  <a:ext uri="{FF2B5EF4-FFF2-40B4-BE49-F238E27FC236}">
                    <a16:creationId xmlns:a16="http://schemas.microsoft.com/office/drawing/2014/main" id="{01D66A5A-6F95-42EB-A8FB-F0FDB586A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41C05B37-5F4E-496D-A777-BAF4C6DD8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1DAF3F6F-83C8-4B74-A374-7D31145DB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37AB32D3-42C3-4F76-87A0-8BE470E05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8" name="Freeform: Shape 107">
                <a:extLst>
                  <a:ext uri="{FF2B5EF4-FFF2-40B4-BE49-F238E27FC236}">
                    <a16:creationId xmlns:a16="http://schemas.microsoft.com/office/drawing/2014/main" id="{31233605-96B6-4ADF-ADF3-17C2919FCC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9" name="Freeform: Shape 108">
                <a:extLst>
                  <a:ext uri="{FF2B5EF4-FFF2-40B4-BE49-F238E27FC236}">
                    <a16:creationId xmlns:a16="http://schemas.microsoft.com/office/drawing/2014/main" id="{C2EAC274-C24B-4EA3-9493-905A0C339C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0" name="Freeform: Shape 109">
                <a:extLst>
                  <a:ext uri="{FF2B5EF4-FFF2-40B4-BE49-F238E27FC236}">
                    <a16:creationId xmlns:a16="http://schemas.microsoft.com/office/drawing/2014/main" id="{564C99D7-7436-48A9-9970-99CB2AA4E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03" name="Freeform: Shape 102">
              <a:extLst>
                <a:ext uri="{FF2B5EF4-FFF2-40B4-BE49-F238E27FC236}">
                  <a16:creationId xmlns:a16="http://schemas.microsoft.com/office/drawing/2014/main" id="{E6EDE116-64B9-4956-B444-9C25BD802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049" name="Picture 24" descr="Diagram&#10;&#10;Description automatically generated">
            <a:extLst>
              <a:ext uri="{FF2B5EF4-FFF2-40B4-BE49-F238E27FC236}">
                <a16:creationId xmlns:a16="http://schemas.microsoft.com/office/drawing/2014/main" id="{4C7B1194-6075-DD4F-84B5-2F46793A5D78}"/>
              </a:ext>
            </a:extLst>
          </p:cNvPr>
          <p:cNvPicPr>
            <a:picLocks noGrp="1" noChangeAspect="1" noChangeArrowheads="1"/>
          </p:cNvPicPr>
          <p:nvPr>
            <p:ph idx="1"/>
          </p:nvPr>
        </p:nvPicPr>
        <p:blipFill>
          <a:blip r:embed="rId2" r:link="rId3">
            <a:extLst>
              <a:ext uri="{28A0092B-C50C-407E-A947-70E740481C1C}">
                <a14:useLocalDpi xmlns:a14="http://schemas.microsoft.com/office/drawing/2010/main" val="0"/>
              </a:ext>
            </a:extLst>
          </a:blip>
          <a:stretch>
            <a:fillRect/>
          </a:stretch>
        </p:blipFill>
        <p:spPr bwMode="auto">
          <a:xfrm>
            <a:off x="838200" y="1091743"/>
            <a:ext cx="10515600" cy="2260855"/>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Top left">
            <a:extLst>
              <a:ext uri="{FF2B5EF4-FFF2-40B4-BE49-F238E27FC236}">
                <a16:creationId xmlns:a16="http://schemas.microsoft.com/office/drawing/2014/main" id="{3BA20DD8-870F-4B86-8891-FE2298D59F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13" name="Freeform: Shape 112">
              <a:extLst>
                <a:ext uri="{FF2B5EF4-FFF2-40B4-BE49-F238E27FC236}">
                  <a16:creationId xmlns:a16="http://schemas.microsoft.com/office/drawing/2014/main" id="{0673756A-824F-4024-8667-6DF99CF87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4" name="Freeform: Shape 113">
              <a:extLst>
                <a:ext uri="{FF2B5EF4-FFF2-40B4-BE49-F238E27FC236}">
                  <a16:creationId xmlns:a16="http://schemas.microsoft.com/office/drawing/2014/main" id="{2D40DDDB-25F7-4BCA-8DAA-EB0A66F6A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5" name="Freeform: Shape 114">
              <a:extLst>
                <a:ext uri="{FF2B5EF4-FFF2-40B4-BE49-F238E27FC236}">
                  <a16:creationId xmlns:a16="http://schemas.microsoft.com/office/drawing/2014/main" id="{BF3F0566-563E-4E63-9391-D10A3F69C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6" name="Freeform: Shape 115">
              <a:extLst>
                <a:ext uri="{FF2B5EF4-FFF2-40B4-BE49-F238E27FC236}">
                  <a16:creationId xmlns:a16="http://schemas.microsoft.com/office/drawing/2014/main" id="{C47219CC-B94A-486B-9C21-AD5AFCEA24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F929777E-6FCE-431C-90F9-04DE7377BE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A3D1AE04-E575-4EDD-9E2F-DF5719765B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14E45D2D-8569-463F-A138-C93856E50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A14B1DE3-6A04-46C5-AA21-2CD1ECB7A4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122" name="Cross">
            <a:extLst>
              <a:ext uri="{FF2B5EF4-FFF2-40B4-BE49-F238E27FC236}">
                <a16:creationId xmlns:a16="http://schemas.microsoft.com/office/drawing/2014/main" id="{D8D0BCA7-5D07-40EB-956A-AA4D8F9BC9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23" name="Straight Connector 122">
              <a:extLst>
                <a:ext uri="{FF2B5EF4-FFF2-40B4-BE49-F238E27FC236}">
                  <a16:creationId xmlns:a16="http://schemas.microsoft.com/office/drawing/2014/main" id="{CB608C62-539E-421C-970C-BA8BD04272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24" name="Straight Connector 123">
              <a:extLst>
                <a:ext uri="{FF2B5EF4-FFF2-40B4-BE49-F238E27FC236}">
                  <a16:creationId xmlns:a16="http://schemas.microsoft.com/office/drawing/2014/main" id="{FA9C47D5-9606-4C9A-8109-E22BCC400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4" name="Rectangle 2">
            <a:extLst>
              <a:ext uri="{FF2B5EF4-FFF2-40B4-BE49-F238E27FC236}">
                <a16:creationId xmlns:a16="http://schemas.microsoft.com/office/drawing/2014/main" id="{DE8B09E3-5724-4046-86F6-4A05B7E72A8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09467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41" name="Top Left">
            <a:extLst>
              <a:ext uri="{FF2B5EF4-FFF2-40B4-BE49-F238E27FC236}">
                <a16:creationId xmlns:a16="http://schemas.microsoft.com/office/drawing/2014/main" id="{E54A7B28-A391-4BFC-953E-5DF24D6BDC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2" name="Freeform: Shape 41">
              <a:extLst>
                <a:ext uri="{FF2B5EF4-FFF2-40B4-BE49-F238E27FC236}">
                  <a16:creationId xmlns:a16="http://schemas.microsoft.com/office/drawing/2014/main" id="{1E099992-3658-4D7B-ADFE-30B9096A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43" name="Freeform: Shape 42">
              <a:extLst>
                <a:ext uri="{FF2B5EF4-FFF2-40B4-BE49-F238E27FC236}">
                  <a16:creationId xmlns:a16="http://schemas.microsoft.com/office/drawing/2014/main" id="{6BA2E6CA-C69C-4FEE-9299-386A47693C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27492BAF-B8CE-4B92-A72A-3D486B388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960DC166-AACF-4EB9-AD76-13DD273433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AEAFE36E-5B92-4BE0-92D0-9A8F3F22A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63BF7690-EEA3-425E-945F-F8A317351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D0DD1082-823B-4665-9BCD-CCBD9D91E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11B73A85-A6CE-4C2D-9C5E-CB0407AE8B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51" name="Bottom Right">
            <a:extLst>
              <a:ext uri="{FF2B5EF4-FFF2-40B4-BE49-F238E27FC236}">
                <a16:creationId xmlns:a16="http://schemas.microsoft.com/office/drawing/2014/main" id="{10B150AD-0A98-4043-A011-ADCFE88E1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2" name="Freeform: Shape 51">
              <a:extLst>
                <a:ext uri="{FF2B5EF4-FFF2-40B4-BE49-F238E27FC236}">
                  <a16:creationId xmlns:a16="http://schemas.microsoft.com/office/drawing/2014/main" id="{D3790B0E-5CCB-49AE-8896-5D99203AA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53" name="Graphic 157">
              <a:extLst>
                <a:ext uri="{FF2B5EF4-FFF2-40B4-BE49-F238E27FC236}">
                  <a16:creationId xmlns:a16="http://schemas.microsoft.com/office/drawing/2014/main" id="{CA57A2C9-FE59-4213-BC83-663D05E3D55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5" name="Freeform: Shape 54">
                <a:extLst>
                  <a:ext uri="{FF2B5EF4-FFF2-40B4-BE49-F238E27FC236}">
                    <a16:creationId xmlns:a16="http://schemas.microsoft.com/office/drawing/2014/main" id="{947B98F2-AF60-4CB9-AA64-B183A3873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C02BB36E-6E6C-427A-B6B5-AA1D56D9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07B85CC2-7C75-48D3-B7C9-820072D425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B5B74C54-0B43-4132-88D5-0506178A1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204C071E-AAA7-47C0-8808-E3F7A98DC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A07CDBFD-E921-4D96-97E3-CFBA71E074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49E8AC8C-0516-4380-9DE9-E3E34DF6C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4" name="Freeform: Shape 53">
              <a:extLst>
                <a:ext uri="{FF2B5EF4-FFF2-40B4-BE49-F238E27FC236}">
                  <a16:creationId xmlns:a16="http://schemas.microsoft.com/office/drawing/2014/main" id="{8226F5B9-102D-4511-8F32-CE1A3211B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C108E884-BF62-2148-A877-88B95F8AB5EC}"/>
              </a:ext>
            </a:extLst>
          </p:cNvPr>
          <p:cNvSpPr>
            <a:spLocks noGrp="1"/>
          </p:cNvSpPr>
          <p:nvPr>
            <p:ph idx="1"/>
          </p:nvPr>
        </p:nvSpPr>
        <p:spPr>
          <a:xfrm>
            <a:off x="1012507" y="716366"/>
            <a:ext cx="5970490" cy="5396722"/>
          </a:xfrm>
        </p:spPr>
        <p:txBody>
          <a:bodyPr anchor="b">
            <a:normAutofit/>
          </a:bodyPr>
          <a:lstStyle/>
          <a:p>
            <a:pPr>
              <a:lnSpc>
                <a:spcPct val="100000"/>
              </a:lnSpc>
            </a:pPr>
            <a:r>
              <a:rPr lang="en-US" sz="700" dirty="0" err="1"/>
              <a:t>genreNet</a:t>
            </a:r>
            <a:r>
              <a:rPr lang="en-US" sz="700" dirty="0"/>
              <a:t> (</a:t>
            </a:r>
          </a:p>
          <a:p>
            <a:pPr>
              <a:lnSpc>
                <a:spcPct val="100000"/>
              </a:lnSpc>
            </a:pPr>
            <a:r>
              <a:rPr lang="en-US" sz="700" dirty="0"/>
              <a:t>self.conv1  = Conv2d(</a:t>
            </a:r>
            <a:r>
              <a:rPr lang="en-US" sz="700" dirty="0" err="1"/>
              <a:t>in_channels</a:t>
            </a:r>
            <a:r>
              <a:rPr lang="en-US" sz="700" dirty="0"/>
              <a:t>=1, </a:t>
            </a:r>
            <a:r>
              <a:rPr lang="en-US" sz="700" dirty="0" err="1"/>
              <a:t>out_channels</a:t>
            </a:r>
            <a:r>
              <a:rPr lang="en-US" sz="700" dirty="0"/>
              <a:t>=64, </a:t>
            </a:r>
            <a:r>
              <a:rPr lang="en-US" sz="700" dirty="0" err="1"/>
              <a:t>kernel_size</a:t>
            </a:r>
            <a:r>
              <a:rPr lang="en-US" sz="700" dirty="0"/>
              <a:t>=3, stride=1, padding=1)        self.bn1    = BatchNorm2d(64)</a:t>
            </a:r>
          </a:p>
          <a:p>
            <a:pPr>
              <a:lnSpc>
                <a:spcPct val="100000"/>
              </a:lnSpc>
            </a:pPr>
            <a:r>
              <a:rPr lang="en-US" sz="700" dirty="0"/>
              <a:t>self.pool1  = MaxPool2d(</a:t>
            </a:r>
            <a:r>
              <a:rPr lang="en-US" sz="700" dirty="0" err="1"/>
              <a:t>kernel_size</a:t>
            </a:r>
            <a:r>
              <a:rPr lang="en-US" sz="700" dirty="0"/>
              <a:t>=2)</a:t>
            </a:r>
          </a:p>
          <a:p>
            <a:pPr>
              <a:lnSpc>
                <a:spcPct val="100000"/>
              </a:lnSpc>
            </a:pPr>
            <a:r>
              <a:rPr lang="en-US" sz="700" dirty="0"/>
              <a:t>self.conv2  = Conv2d(</a:t>
            </a:r>
            <a:r>
              <a:rPr lang="en-US" sz="700" dirty="0" err="1"/>
              <a:t>in_channels</a:t>
            </a:r>
            <a:r>
              <a:rPr lang="en-US" sz="700" dirty="0"/>
              <a:t>=64, </a:t>
            </a:r>
            <a:r>
              <a:rPr lang="en-US" sz="700" dirty="0" err="1"/>
              <a:t>out_channels</a:t>
            </a:r>
            <a:r>
              <a:rPr lang="en-US" sz="700" dirty="0"/>
              <a:t>=128, </a:t>
            </a:r>
            <a:r>
              <a:rPr lang="en-US" sz="700" dirty="0" err="1"/>
              <a:t>kernel_size</a:t>
            </a:r>
            <a:r>
              <a:rPr lang="en-US" sz="700" dirty="0"/>
              <a:t>=3, stride=1, padding=1)</a:t>
            </a:r>
          </a:p>
          <a:p>
            <a:pPr>
              <a:lnSpc>
                <a:spcPct val="100000"/>
              </a:lnSpc>
            </a:pPr>
            <a:r>
              <a:rPr lang="en-US" sz="700" dirty="0"/>
              <a:t>self.bn2    = BatchNorm2d(128)</a:t>
            </a:r>
          </a:p>
          <a:p>
            <a:pPr>
              <a:lnSpc>
                <a:spcPct val="100000"/>
              </a:lnSpc>
            </a:pPr>
            <a:r>
              <a:rPr lang="en-US" sz="700" dirty="0"/>
              <a:t>self.pool2  = MaxPool2d(</a:t>
            </a:r>
            <a:r>
              <a:rPr lang="en-US" sz="700" dirty="0" err="1"/>
              <a:t>kernel_size</a:t>
            </a:r>
            <a:r>
              <a:rPr lang="en-US" sz="700" dirty="0"/>
              <a:t>=2)</a:t>
            </a:r>
          </a:p>
          <a:p>
            <a:pPr>
              <a:lnSpc>
                <a:spcPct val="100000"/>
              </a:lnSpc>
            </a:pPr>
            <a:r>
              <a:rPr lang="en-US" sz="700" dirty="0"/>
              <a:t>self.conv3  = Conv2d(</a:t>
            </a:r>
            <a:r>
              <a:rPr lang="en-US" sz="700" dirty="0" err="1"/>
              <a:t>in_channels</a:t>
            </a:r>
            <a:r>
              <a:rPr lang="en-US" sz="700" dirty="0"/>
              <a:t>=128, </a:t>
            </a:r>
            <a:r>
              <a:rPr lang="en-US" sz="700" dirty="0" err="1"/>
              <a:t>out_channels</a:t>
            </a:r>
            <a:r>
              <a:rPr lang="en-US" sz="700" dirty="0"/>
              <a:t>=256, </a:t>
            </a:r>
            <a:r>
              <a:rPr lang="en-US" sz="700" dirty="0" err="1"/>
              <a:t>kernel_size</a:t>
            </a:r>
            <a:r>
              <a:rPr lang="en-US" sz="700" dirty="0"/>
              <a:t>=3, stride=1, padding=1)</a:t>
            </a:r>
          </a:p>
          <a:p>
            <a:pPr>
              <a:lnSpc>
                <a:spcPct val="100000"/>
              </a:lnSpc>
            </a:pPr>
            <a:r>
              <a:rPr lang="en-US" sz="700" dirty="0"/>
              <a:t>self.bn3    = BatchNorm2d(256)</a:t>
            </a:r>
          </a:p>
          <a:p>
            <a:pPr>
              <a:lnSpc>
                <a:spcPct val="100000"/>
              </a:lnSpc>
            </a:pPr>
            <a:r>
              <a:rPr lang="en-US" sz="700" dirty="0"/>
              <a:t>self.pool3  = MaxPool2d(</a:t>
            </a:r>
            <a:r>
              <a:rPr lang="en-US" sz="700" dirty="0" err="1"/>
              <a:t>kernel_size</a:t>
            </a:r>
            <a:r>
              <a:rPr lang="en-US" sz="700" dirty="0"/>
              <a:t>=4)</a:t>
            </a:r>
          </a:p>
          <a:p>
            <a:pPr>
              <a:lnSpc>
                <a:spcPct val="100000"/>
              </a:lnSpc>
            </a:pPr>
            <a:r>
              <a:rPr lang="en-US" sz="700" dirty="0"/>
              <a:t>self.conv4  = Conv2d(</a:t>
            </a:r>
            <a:r>
              <a:rPr lang="en-US" sz="700" dirty="0" err="1"/>
              <a:t>in_channels</a:t>
            </a:r>
            <a:r>
              <a:rPr lang="en-US" sz="700" dirty="0"/>
              <a:t>=256, </a:t>
            </a:r>
            <a:r>
              <a:rPr lang="en-US" sz="700" dirty="0" err="1"/>
              <a:t>out_channels</a:t>
            </a:r>
            <a:r>
              <a:rPr lang="en-US" sz="700" dirty="0"/>
              <a:t>=512, </a:t>
            </a:r>
            <a:r>
              <a:rPr lang="en-US" sz="700" dirty="0" err="1"/>
              <a:t>kernel_size</a:t>
            </a:r>
            <a:r>
              <a:rPr lang="en-US" sz="700" dirty="0"/>
              <a:t>=3, stride=1, padding=1)</a:t>
            </a:r>
          </a:p>
          <a:p>
            <a:pPr>
              <a:lnSpc>
                <a:spcPct val="100000"/>
              </a:lnSpc>
            </a:pPr>
            <a:r>
              <a:rPr lang="en-US" sz="700" dirty="0"/>
              <a:t>self.bn4    = BatchNorm2d(512)</a:t>
            </a:r>
          </a:p>
          <a:p>
            <a:pPr>
              <a:lnSpc>
                <a:spcPct val="100000"/>
              </a:lnSpc>
            </a:pPr>
            <a:r>
              <a:rPr lang="en-US" sz="700" dirty="0"/>
              <a:t>self.pool4  = MaxPool2d(</a:t>
            </a:r>
            <a:r>
              <a:rPr lang="en-US" sz="700" dirty="0" err="1"/>
              <a:t>kernel_size</a:t>
            </a:r>
            <a:r>
              <a:rPr lang="en-US" sz="700" dirty="0"/>
              <a:t>=4)</a:t>
            </a:r>
          </a:p>
          <a:p>
            <a:pPr>
              <a:lnSpc>
                <a:spcPct val="100000"/>
              </a:lnSpc>
            </a:pPr>
            <a:r>
              <a:rPr lang="en-US" sz="700" dirty="0"/>
              <a:t>self.fc1    = Linear(</a:t>
            </a:r>
            <a:r>
              <a:rPr lang="en-US" sz="700" dirty="0" err="1"/>
              <a:t>in_features</a:t>
            </a:r>
            <a:r>
              <a:rPr lang="en-US" sz="700" dirty="0"/>
              <a:t>=2048,  </a:t>
            </a:r>
            <a:r>
              <a:rPr lang="en-US" sz="700" dirty="0" err="1"/>
              <a:t>out_features</a:t>
            </a:r>
            <a:r>
              <a:rPr lang="en-US" sz="700" dirty="0"/>
              <a:t>=1024)</a:t>
            </a:r>
          </a:p>
          <a:p>
            <a:pPr>
              <a:lnSpc>
                <a:spcPct val="100000"/>
              </a:lnSpc>
            </a:pPr>
            <a:r>
              <a:rPr lang="en-US" sz="700" dirty="0"/>
              <a:t>self.drop1  = Dropout(0.5)</a:t>
            </a:r>
          </a:p>
          <a:p>
            <a:pPr>
              <a:lnSpc>
                <a:spcPct val="100000"/>
              </a:lnSpc>
            </a:pPr>
            <a:r>
              <a:rPr lang="en-US" sz="700" dirty="0"/>
              <a:t>self.fc2    = Linear(</a:t>
            </a:r>
            <a:r>
              <a:rPr lang="en-US" sz="700" dirty="0" err="1"/>
              <a:t>in_features</a:t>
            </a:r>
            <a:r>
              <a:rPr lang="en-US" sz="700" dirty="0"/>
              <a:t>=1024,  </a:t>
            </a:r>
            <a:r>
              <a:rPr lang="en-US" sz="700" dirty="0" err="1"/>
              <a:t>out_features</a:t>
            </a:r>
            <a:r>
              <a:rPr lang="en-US" sz="700" dirty="0"/>
              <a:t>=256)</a:t>
            </a:r>
          </a:p>
          <a:p>
            <a:pPr>
              <a:lnSpc>
                <a:spcPct val="100000"/>
              </a:lnSpc>
            </a:pPr>
            <a:r>
              <a:rPr lang="en-US" sz="700" dirty="0">
                <a:effectLst>
                  <a:outerShdw blurRad="38100" dist="25400" dir="5400000" algn="ctr">
                    <a:srgbClr val="6E747A">
                      <a:alpha val="43000"/>
                    </a:srgbClr>
                  </a:outerShdw>
                </a:effectLst>
              </a:rPr>
              <a:t>self.drop2  = Dropout(0.5)</a:t>
            </a:r>
            <a:endParaRPr lang="en-US" sz="700" dirty="0"/>
          </a:p>
          <a:p>
            <a:pPr>
              <a:lnSpc>
                <a:spcPct val="100000"/>
              </a:lnSpc>
            </a:pPr>
            <a:r>
              <a:rPr lang="en-US" sz="700" dirty="0">
                <a:effectLst>
                  <a:outerShdw blurRad="38100" dist="25400" dir="5400000" algn="ctr">
                    <a:srgbClr val="6E747A">
                      <a:alpha val="43000"/>
                    </a:srgbClr>
                  </a:outerShdw>
                </a:effectLst>
              </a:rPr>
              <a:t>self.fc3    = Linear(</a:t>
            </a:r>
            <a:r>
              <a:rPr lang="en-US" sz="700" dirty="0" err="1">
                <a:effectLst>
                  <a:outerShdw blurRad="38100" dist="25400" dir="5400000" algn="ctr">
                    <a:srgbClr val="6E747A">
                      <a:alpha val="43000"/>
                    </a:srgbClr>
                  </a:outerShdw>
                </a:effectLst>
              </a:rPr>
              <a:t>in_features</a:t>
            </a:r>
            <a:r>
              <a:rPr lang="en-US" sz="700" dirty="0">
                <a:effectLst>
                  <a:outerShdw blurRad="38100" dist="25400" dir="5400000" algn="ctr">
                    <a:srgbClr val="6E747A">
                      <a:alpha val="43000"/>
                    </a:srgbClr>
                  </a:outerShdw>
                </a:effectLst>
              </a:rPr>
              <a:t>=256,   </a:t>
            </a:r>
            <a:r>
              <a:rPr lang="en-US" sz="700" dirty="0" err="1">
                <a:effectLst>
                  <a:outerShdw blurRad="38100" dist="25400" dir="5400000" algn="ctr">
                    <a:srgbClr val="6E747A">
                      <a:alpha val="43000"/>
                    </a:srgbClr>
                  </a:outerShdw>
                </a:effectLst>
              </a:rPr>
              <a:t>out_features</a:t>
            </a:r>
            <a:r>
              <a:rPr lang="en-US" sz="700" dirty="0">
                <a:effectLst>
                  <a:outerShdw blurRad="38100" dist="25400" dir="5400000" algn="ctr">
                    <a:srgbClr val="6E747A">
                      <a:alpha val="43000"/>
                    </a:srgbClr>
                  </a:outerShdw>
                </a:effectLst>
              </a:rPr>
              <a:t>=10))</a:t>
            </a:r>
            <a:endParaRPr lang="en-US" sz="700" dirty="0"/>
          </a:p>
          <a:p>
            <a:pPr>
              <a:lnSpc>
                <a:spcPct val="100000"/>
              </a:lnSpc>
            </a:pPr>
            <a:r>
              <a:rPr lang="en-US" sz="700" dirty="0">
                <a:effectLst>
                  <a:outerShdw blurRad="38100" dist="25400" dir="5400000" algn="ctr">
                    <a:srgbClr val="6E747A">
                      <a:alpha val="43000"/>
                    </a:srgbClr>
                  </a:outerShdw>
                </a:effectLst>
              </a:rPr>
              <a:t>x   = </a:t>
            </a:r>
            <a:r>
              <a:rPr lang="en-US" sz="700" dirty="0" err="1">
                <a:effectLst>
                  <a:outerShdw blurRad="38100" dist="25400" dir="5400000" algn="ctr">
                    <a:srgbClr val="6E747A">
                      <a:alpha val="43000"/>
                    </a:srgbClr>
                  </a:outerShdw>
                </a:effectLst>
              </a:rPr>
              <a:t>F.relu</a:t>
            </a:r>
            <a:r>
              <a:rPr lang="en-US" sz="700" dirty="0">
                <a:effectLst>
                  <a:outerShdw blurRad="38100" dist="25400" dir="5400000" algn="ctr">
                    <a:srgbClr val="6E747A">
                      <a:alpha val="43000"/>
                    </a:srgbClr>
                  </a:outerShdw>
                </a:effectLst>
              </a:rPr>
              <a:t>(self.fc1(x))</a:t>
            </a:r>
            <a:endParaRPr lang="en-US" sz="700" dirty="0"/>
          </a:p>
          <a:p>
            <a:pPr>
              <a:lnSpc>
                <a:spcPct val="100000"/>
              </a:lnSpc>
            </a:pPr>
            <a:r>
              <a:rPr lang="en-US" sz="700" dirty="0">
                <a:effectLst>
                  <a:outerShdw blurRad="38100" dist="25400" dir="5400000" algn="ctr">
                    <a:srgbClr val="6E747A">
                      <a:alpha val="43000"/>
                    </a:srgbClr>
                  </a:outerShdw>
                </a:effectLst>
              </a:rPr>
              <a:t>x   = self.drop1(x)</a:t>
            </a:r>
            <a:endParaRPr lang="en-US" sz="700" dirty="0"/>
          </a:p>
          <a:p>
            <a:pPr>
              <a:lnSpc>
                <a:spcPct val="100000"/>
              </a:lnSpc>
            </a:pPr>
            <a:r>
              <a:rPr lang="en-US" sz="700" dirty="0">
                <a:effectLst>
                  <a:outerShdw blurRad="38100" dist="25400" dir="5400000" algn="ctr">
                    <a:srgbClr val="6E747A">
                      <a:alpha val="43000"/>
                    </a:srgbClr>
                  </a:outerShdw>
                </a:effectLst>
              </a:rPr>
              <a:t>x   = </a:t>
            </a:r>
            <a:r>
              <a:rPr lang="en-US" sz="700" dirty="0" err="1">
                <a:effectLst>
                  <a:outerShdw blurRad="38100" dist="25400" dir="5400000" algn="ctr">
                    <a:srgbClr val="6E747A">
                      <a:alpha val="43000"/>
                    </a:srgbClr>
                  </a:outerShdw>
                </a:effectLst>
              </a:rPr>
              <a:t>F.relu</a:t>
            </a:r>
            <a:r>
              <a:rPr lang="en-US" sz="700" dirty="0">
                <a:effectLst>
                  <a:outerShdw blurRad="38100" dist="25400" dir="5400000" algn="ctr">
                    <a:srgbClr val="6E747A">
                      <a:alpha val="43000"/>
                    </a:srgbClr>
                  </a:outerShdw>
                </a:effectLst>
              </a:rPr>
              <a:t>(self.fc2(x))</a:t>
            </a:r>
            <a:endParaRPr lang="en-US" sz="700" dirty="0"/>
          </a:p>
          <a:p>
            <a:pPr>
              <a:lnSpc>
                <a:spcPct val="100000"/>
              </a:lnSpc>
            </a:pPr>
            <a:r>
              <a:rPr lang="en-US" sz="700" dirty="0">
                <a:effectLst>
                  <a:outerShdw blurRad="38100" dist="25400" dir="5400000" algn="ctr">
                    <a:srgbClr val="6E747A">
                      <a:alpha val="43000"/>
                    </a:srgbClr>
                  </a:outerShdw>
                </a:effectLst>
              </a:rPr>
              <a:t>x   = self.drop2(x)</a:t>
            </a:r>
            <a:endParaRPr lang="en-US" sz="700" dirty="0"/>
          </a:p>
          <a:p>
            <a:pPr>
              <a:lnSpc>
                <a:spcPct val="100000"/>
              </a:lnSpc>
            </a:pPr>
            <a:r>
              <a:rPr lang="en-US" sz="700" dirty="0">
                <a:effectLst>
                  <a:outerShdw blurRad="38100" dist="25400" dir="5400000" algn="ctr">
                    <a:srgbClr val="6E747A">
                      <a:alpha val="43000"/>
                    </a:srgbClr>
                  </a:outerShdw>
                </a:effectLst>
              </a:rPr>
              <a:t>x   = </a:t>
            </a:r>
            <a:r>
              <a:rPr lang="en-US" sz="700" dirty="0" err="1">
                <a:effectLst>
                  <a:outerShdw blurRad="38100" dist="25400" dir="5400000" algn="ctr">
                    <a:srgbClr val="6E747A">
                      <a:alpha val="43000"/>
                    </a:srgbClr>
                  </a:outerShdw>
                </a:effectLst>
              </a:rPr>
              <a:t>F.log_softmax</a:t>
            </a:r>
            <a:r>
              <a:rPr lang="en-US" sz="700" dirty="0">
                <a:effectLst>
                  <a:outerShdw blurRad="38100" dist="25400" dir="5400000" algn="ctr">
                    <a:srgbClr val="6E747A">
                      <a:alpha val="43000"/>
                    </a:srgbClr>
                  </a:outerShdw>
                </a:effectLst>
              </a:rPr>
              <a:t>(self.fc3(x))</a:t>
            </a:r>
            <a:endParaRPr lang="en-US" sz="700" dirty="0"/>
          </a:p>
          <a:p>
            <a:pPr>
              <a:lnSpc>
                <a:spcPct val="100000"/>
              </a:lnSpc>
            </a:pPr>
            <a:endParaRPr lang="en-US" sz="700" dirty="0"/>
          </a:p>
        </p:txBody>
      </p:sp>
    </p:spTree>
    <p:extLst>
      <p:ext uri="{BB962C8B-B14F-4D97-AF65-F5344CB8AC3E}">
        <p14:creationId xmlns:p14="http://schemas.microsoft.com/office/powerpoint/2010/main" val="4058981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41" name="Top Left">
            <a:extLst>
              <a:ext uri="{FF2B5EF4-FFF2-40B4-BE49-F238E27FC236}">
                <a16:creationId xmlns:a16="http://schemas.microsoft.com/office/drawing/2014/main" id="{D6CB783F-4879-4A56-B28A-1E2C9A95D4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2" name="Freeform: Shape 41">
              <a:extLst>
                <a:ext uri="{FF2B5EF4-FFF2-40B4-BE49-F238E27FC236}">
                  <a16:creationId xmlns:a16="http://schemas.microsoft.com/office/drawing/2014/main" id="{F03B7790-AC1F-4C9E-82A5-0D3ED9135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43" name="Freeform: Shape 42">
              <a:extLst>
                <a:ext uri="{FF2B5EF4-FFF2-40B4-BE49-F238E27FC236}">
                  <a16:creationId xmlns:a16="http://schemas.microsoft.com/office/drawing/2014/main" id="{24F41532-E3DD-4685-AF21-DC5A504FC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E5153570-165D-4616-83D8-9A81A8594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78D218DB-9E8A-400D-A93E-5F3A437BD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7FD9BE2F-E553-4E8C-A576-FF0883CD7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1DB66DC4-9D1C-4972-9B69-92E0B38ED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458D61B9-00C6-41E7-8666-EE5685A62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60701468-47AF-4411-BA59-AE2B83A64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DE3EFBD8-B3D2-204C-9A3A-BC92C776C573}"/>
              </a:ext>
            </a:extLst>
          </p:cNvPr>
          <p:cNvSpPr>
            <a:spLocks noGrp="1"/>
          </p:cNvSpPr>
          <p:nvPr>
            <p:ph type="title"/>
          </p:nvPr>
        </p:nvSpPr>
        <p:spPr>
          <a:xfrm>
            <a:off x="1198181" y="741024"/>
            <a:ext cx="3812079" cy="5396722"/>
          </a:xfrm>
        </p:spPr>
        <p:txBody>
          <a:bodyPr anchor="t">
            <a:normAutofit/>
          </a:bodyPr>
          <a:lstStyle/>
          <a:p>
            <a:r>
              <a:rPr lang="en-US" dirty="0">
                <a:effectLst>
                  <a:outerShdw blurRad="38100" dist="25400" dir="5400000" algn="ctr">
                    <a:srgbClr val="6E747A">
                      <a:alpha val="43000"/>
                    </a:srgbClr>
                  </a:outerShdw>
                </a:effectLst>
              </a:rPr>
              <a:t>Dataset</a:t>
            </a:r>
            <a:endParaRPr lang="en-US" dirty="0"/>
          </a:p>
        </p:txBody>
      </p:sp>
      <p:grpSp>
        <p:nvGrpSpPr>
          <p:cNvPr id="51" name="Bottom Right">
            <a:extLst>
              <a:ext uri="{FF2B5EF4-FFF2-40B4-BE49-F238E27FC236}">
                <a16:creationId xmlns:a16="http://schemas.microsoft.com/office/drawing/2014/main" id="{9028FA34-8D15-405C-A297-54A197D403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2" name="Freeform: Shape 51">
              <a:extLst>
                <a:ext uri="{FF2B5EF4-FFF2-40B4-BE49-F238E27FC236}">
                  <a16:creationId xmlns:a16="http://schemas.microsoft.com/office/drawing/2014/main" id="{8AED69D7-BD1D-491F-835F-95796C4DF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53" name="Graphic 157">
              <a:extLst>
                <a:ext uri="{FF2B5EF4-FFF2-40B4-BE49-F238E27FC236}">
                  <a16:creationId xmlns:a16="http://schemas.microsoft.com/office/drawing/2014/main" id="{9E8BC73D-4B2E-4536-8B48-265F656A83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5" name="Freeform: Shape 54">
                <a:extLst>
                  <a:ext uri="{FF2B5EF4-FFF2-40B4-BE49-F238E27FC236}">
                    <a16:creationId xmlns:a16="http://schemas.microsoft.com/office/drawing/2014/main" id="{3DD0BD99-2EC5-440C-A81F-C604BF411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4BDB05EC-0C9A-43B3-A6AB-3D4A0C9700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D0EC4D5A-F9ED-429B-8EFF-D45EA7165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D8E5202A-45FC-4ACF-A728-CEE4E4842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61AE8ADB-4E56-4A59-94AA-54D5CD603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E4A7AC17-663B-456E-984D-5322ADFA3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B2E6C460-0C43-446E-A206-1C62381E81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4" name="Freeform: Shape 53">
              <a:extLst>
                <a:ext uri="{FF2B5EF4-FFF2-40B4-BE49-F238E27FC236}">
                  <a16:creationId xmlns:a16="http://schemas.microsoft.com/office/drawing/2014/main" id="{667203C1-C538-43DB-ADAF-111F27A2B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62D39F2C-C7F9-2244-816E-604271FE1A1B}"/>
              </a:ext>
            </a:extLst>
          </p:cNvPr>
          <p:cNvSpPr>
            <a:spLocks noGrp="1"/>
          </p:cNvSpPr>
          <p:nvPr>
            <p:ph idx="1"/>
          </p:nvPr>
        </p:nvSpPr>
        <p:spPr>
          <a:xfrm>
            <a:off x="5202788" y="716366"/>
            <a:ext cx="5970490" cy="5396722"/>
          </a:xfrm>
        </p:spPr>
        <p:txBody>
          <a:bodyPr anchor="ctr">
            <a:normAutofit/>
          </a:bodyPr>
          <a:lstStyle/>
          <a:p>
            <a:pPr marL="0" indent="0">
              <a:lnSpc>
                <a:spcPct val="100000"/>
              </a:lnSpc>
              <a:buNone/>
            </a:pPr>
            <a:r>
              <a:rPr lang="en-US" sz="1300"/>
              <a:t>The dataset used is GTZAN dataset. The dataset can be downloaded directly from this link-</a:t>
            </a:r>
          </a:p>
          <a:p>
            <a:pPr marL="0" indent="0">
              <a:lnSpc>
                <a:spcPct val="100000"/>
              </a:lnSpc>
              <a:buNone/>
            </a:pPr>
            <a:r>
              <a:rPr lang="en-US" sz="1300" b="1">
                <a:effectLst>
                  <a:outerShdw blurRad="38100" dist="25400" dir="5400000" algn="ctr">
                    <a:srgbClr val="6E747A">
                      <a:alpha val="43000"/>
                    </a:srgbClr>
                  </a:outerShdw>
                </a:effectLst>
              </a:rPr>
              <a:t> </a:t>
            </a:r>
            <a:endParaRPr lang="en-US" sz="1300"/>
          </a:p>
          <a:p>
            <a:pPr marL="0" indent="0">
              <a:lnSpc>
                <a:spcPct val="100000"/>
              </a:lnSpc>
              <a:buNone/>
            </a:pPr>
            <a:r>
              <a:rPr lang="en-US" sz="1300" b="1" u="sng">
                <a:effectLst>
                  <a:outerShdw blurRad="38100" dist="25400" dir="5400000" algn="ctr">
                    <a:srgbClr val="6E747A">
                      <a:alpha val="43000"/>
                    </a:srgbClr>
                  </a:outerShdw>
                </a:effectLst>
                <a:hlinkClick r:id="rId2"/>
              </a:rPr>
              <a:t>https://www.kaggle.com/andradaolteanu/gtzan-dataset-music-genre-classification</a:t>
            </a:r>
            <a:endParaRPr lang="en-US" sz="1300"/>
          </a:p>
          <a:p>
            <a:pPr marL="0" indent="0">
              <a:lnSpc>
                <a:spcPct val="100000"/>
              </a:lnSpc>
              <a:buNone/>
            </a:pPr>
            <a:r>
              <a:rPr lang="en-US" sz="1300" b="1">
                <a:effectLst>
                  <a:outerShdw blurRad="38100" dist="25400" dir="5400000" algn="ctr">
                    <a:srgbClr val="6E747A">
                      <a:alpha val="43000"/>
                    </a:srgbClr>
                  </a:outerShdw>
                </a:effectLst>
              </a:rPr>
              <a:t> </a:t>
            </a:r>
            <a:endParaRPr lang="en-US" sz="1300"/>
          </a:p>
          <a:p>
            <a:pPr marL="0" indent="0">
              <a:lnSpc>
                <a:spcPct val="100000"/>
              </a:lnSpc>
              <a:buNone/>
            </a:pPr>
            <a:r>
              <a:rPr lang="en-US" sz="1300"/>
              <a:t>The dataset contains 10 classes/genres of music, these are:</a:t>
            </a:r>
          </a:p>
          <a:p>
            <a:pPr marL="0" indent="0">
              <a:lnSpc>
                <a:spcPct val="100000"/>
              </a:lnSpc>
              <a:buNone/>
            </a:pPr>
            <a:r>
              <a:rPr lang="en-US" sz="1300" b="1">
                <a:effectLst>
                  <a:outerShdw blurRad="38100" dist="25400" dir="5400000" algn="ctr">
                    <a:srgbClr val="6E747A">
                      <a:alpha val="43000"/>
                    </a:srgbClr>
                  </a:outerShdw>
                </a:effectLst>
              </a:rPr>
              <a:t>• Metal.</a:t>
            </a:r>
            <a:endParaRPr lang="en-US" sz="1300"/>
          </a:p>
          <a:p>
            <a:pPr marL="0" indent="0">
              <a:lnSpc>
                <a:spcPct val="100000"/>
              </a:lnSpc>
              <a:buNone/>
            </a:pPr>
            <a:r>
              <a:rPr lang="en-US" sz="1300" b="1">
                <a:effectLst>
                  <a:outerShdw blurRad="38100" dist="25400" dir="5400000" algn="ctr">
                    <a:srgbClr val="6E747A">
                      <a:alpha val="43000"/>
                    </a:srgbClr>
                  </a:outerShdw>
                </a:effectLst>
              </a:rPr>
              <a:t>• Disco.</a:t>
            </a:r>
            <a:endParaRPr lang="en-US" sz="1300"/>
          </a:p>
          <a:p>
            <a:pPr marL="0" indent="0">
              <a:lnSpc>
                <a:spcPct val="100000"/>
              </a:lnSpc>
              <a:buNone/>
            </a:pPr>
            <a:r>
              <a:rPr lang="en-US" sz="1300" b="1">
                <a:effectLst>
                  <a:outerShdw blurRad="38100" dist="25400" dir="5400000" algn="ctr">
                    <a:srgbClr val="6E747A">
                      <a:alpha val="43000"/>
                    </a:srgbClr>
                  </a:outerShdw>
                </a:effectLst>
              </a:rPr>
              <a:t>• Classical.</a:t>
            </a:r>
            <a:endParaRPr lang="en-US" sz="1300"/>
          </a:p>
          <a:p>
            <a:pPr marL="0" indent="0">
              <a:lnSpc>
                <a:spcPct val="100000"/>
              </a:lnSpc>
              <a:buNone/>
            </a:pPr>
            <a:r>
              <a:rPr lang="en-US" sz="1300" b="1">
                <a:effectLst>
                  <a:outerShdw blurRad="38100" dist="25400" dir="5400000" algn="ctr">
                    <a:srgbClr val="6E747A">
                      <a:alpha val="43000"/>
                    </a:srgbClr>
                  </a:outerShdw>
                </a:effectLst>
              </a:rPr>
              <a:t>• Hip-hop.</a:t>
            </a:r>
            <a:endParaRPr lang="en-US" sz="1300"/>
          </a:p>
          <a:p>
            <a:pPr marL="0" indent="0">
              <a:lnSpc>
                <a:spcPct val="100000"/>
              </a:lnSpc>
              <a:buNone/>
            </a:pPr>
            <a:r>
              <a:rPr lang="en-US" sz="1300" b="1">
                <a:effectLst>
                  <a:outerShdw blurRad="38100" dist="25400" dir="5400000" algn="ctr">
                    <a:srgbClr val="6E747A">
                      <a:alpha val="43000"/>
                    </a:srgbClr>
                  </a:outerShdw>
                </a:effectLst>
              </a:rPr>
              <a:t>• Jazz.</a:t>
            </a:r>
            <a:endParaRPr lang="en-US" sz="1300"/>
          </a:p>
          <a:p>
            <a:pPr marL="0" indent="0">
              <a:lnSpc>
                <a:spcPct val="100000"/>
              </a:lnSpc>
              <a:buNone/>
            </a:pPr>
            <a:r>
              <a:rPr lang="en-US" sz="1300" b="1">
                <a:effectLst>
                  <a:outerShdw blurRad="38100" dist="25400" dir="5400000" algn="ctr">
                    <a:srgbClr val="6E747A">
                      <a:alpha val="43000"/>
                    </a:srgbClr>
                  </a:outerShdw>
                </a:effectLst>
              </a:rPr>
              <a:t>• Country.</a:t>
            </a:r>
            <a:endParaRPr lang="en-US" sz="1300"/>
          </a:p>
          <a:p>
            <a:pPr marL="0" indent="0">
              <a:lnSpc>
                <a:spcPct val="100000"/>
              </a:lnSpc>
              <a:buNone/>
            </a:pPr>
            <a:r>
              <a:rPr lang="en-US" sz="1300" b="1">
                <a:effectLst>
                  <a:outerShdw blurRad="38100" dist="25400" dir="5400000" algn="ctr">
                    <a:srgbClr val="6E747A">
                      <a:alpha val="43000"/>
                    </a:srgbClr>
                  </a:outerShdw>
                </a:effectLst>
              </a:rPr>
              <a:t>• Pop.</a:t>
            </a:r>
            <a:endParaRPr lang="en-US" sz="1300"/>
          </a:p>
          <a:p>
            <a:pPr marL="0" indent="0">
              <a:lnSpc>
                <a:spcPct val="100000"/>
              </a:lnSpc>
              <a:buNone/>
            </a:pPr>
            <a:r>
              <a:rPr lang="en-US" sz="1300" b="1">
                <a:effectLst>
                  <a:outerShdw blurRad="38100" dist="25400" dir="5400000" algn="ctr">
                    <a:srgbClr val="6E747A">
                      <a:alpha val="43000"/>
                    </a:srgbClr>
                  </a:outerShdw>
                </a:effectLst>
              </a:rPr>
              <a:t>• Blues.</a:t>
            </a:r>
            <a:endParaRPr lang="en-US" sz="1300"/>
          </a:p>
          <a:p>
            <a:pPr marL="0" indent="0">
              <a:lnSpc>
                <a:spcPct val="100000"/>
              </a:lnSpc>
              <a:buNone/>
            </a:pPr>
            <a:r>
              <a:rPr lang="en-US" sz="1300" b="1">
                <a:effectLst>
                  <a:outerShdw blurRad="38100" dist="25400" dir="5400000" algn="ctr">
                    <a:srgbClr val="6E747A">
                      <a:alpha val="43000"/>
                    </a:srgbClr>
                  </a:outerShdw>
                </a:effectLst>
              </a:rPr>
              <a:t>• Reggae.</a:t>
            </a:r>
            <a:endParaRPr lang="en-US" sz="1300"/>
          </a:p>
          <a:p>
            <a:pPr marL="0" indent="0">
              <a:lnSpc>
                <a:spcPct val="100000"/>
              </a:lnSpc>
              <a:buNone/>
            </a:pPr>
            <a:r>
              <a:rPr lang="en-US" sz="1300" b="1">
                <a:effectLst>
                  <a:outerShdw blurRad="38100" dist="25400" dir="5400000" algn="ctr">
                    <a:srgbClr val="6E747A">
                      <a:alpha val="43000"/>
                    </a:srgbClr>
                  </a:outerShdw>
                </a:effectLst>
              </a:rPr>
              <a:t>• Rock.</a:t>
            </a:r>
            <a:endParaRPr lang="en-US" sz="1300"/>
          </a:p>
          <a:p>
            <a:pPr>
              <a:lnSpc>
                <a:spcPct val="100000"/>
              </a:lnSpc>
            </a:pPr>
            <a:endParaRPr lang="en-US" sz="1300"/>
          </a:p>
        </p:txBody>
      </p:sp>
    </p:spTree>
    <p:extLst>
      <p:ext uri="{BB962C8B-B14F-4D97-AF65-F5344CB8AC3E}">
        <p14:creationId xmlns:p14="http://schemas.microsoft.com/office/powerpoint/2010/main" val="969141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3" name="Top left">
            <a:extLst>
              <a:ext uri="{FF2B5EF4-FFF2-40B4-BE49-F238E27FC236}">
                <a16:creationId xmlns:a16="http://schemas.microsoft.com/office/drawing/2014/main" id="{459862C0-828C-4688-9C70-32B1063084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4" name="Freeform: Shape 43">
              <a:extLst>
                <a:ext uri="{FF2B5EF4-FFF2-40B4-BE49-F238E27FC236}">
                  <a16:creationId xmlns:a16="http://schemas.microsoft.com/office/drawing/2014/main" id="{9D913CF1-1352-4A05-9FFE-BAC2B9EF9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5" name="Freeform: Shape 44">
              <a:extLst>
                <a:ext uri="{FF2B5EF4-FFF2-40B4-BE49-F238E27FC236}">
                  <a16:creationId xmlns:a16="http://schemas.microsoft.com/office/drawing/2014/main" id="{594EFAD0-1F3C-4A6A-AA1D-211ED5654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5D71D53D-E478-4044-985B-57A5A530E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589D7948-C0E9-43BA-9CB4-975A6D9436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2E1523D-C3CB-46C6-B1CD-14A95DF0AD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57C548BC-A312-4789-93A8-CBCFC2FC5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DD0292AB-E3CA-4B26-BF97-0065659D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596E2A19-992B-423A-BC43-9132FB364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53" name="Freeform: Shape 52">
            <a:extLst>
              <a:ext uri="{FF2B5EF4-FFF2-40B4-BE49-F238E27FC236}">
                <a16:creationId xmlns:a16="http://schemas.microsoft.com/office/drawing/2014/main" id="{E1053F4E-9FA5-4F7B-9769-047E79535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 name="Content Placeholder 2">
            <a:extLst>
              <a:ext uri="{FF2B5EF4-FFF2-40B4-BE49-F238E27FC236}">
                <a16:creationId xmlns:a16="http://schemas.microsoft.com/office/drawing/2014/main" id="{7CE85AB5-C160-FC41-BB73-E160005BBD80}"/>
              </a:ext>
            </a:extLst>
          </p:cNvPr>
          <p:cNvSpPr>
            <a:spLocks noGrp="1"/>
          </p:cNvSpPr>
          <p:nvPr>
            <p:ph idx="1"/>
          </p:nvPr>
        </p:nvSpPr>
        <p:spPr>
          <a:xfrm>
            <a:off x="1185755" y="2384474"/>
            <a:ext cx="5604997" cy="3728613"/>
          </a:xfrm>
        </p:spPr>
        <p:txBody>
          <a:bodyPr>
            <a:normAutofit/>
          </a:bodyPr>
          <a:lstStyle/>
          <a:p>
            <a:pPr algn="just">
              <a:lnSpc>
                <a:spcPct val="100000"/>
              </a:lnSpc>
            </a:pPr>
            <a:r>
              <a:rPr lang="en-US" sz="1400" b="1" dirty="0"/>
              <a:t>genres original - </a:t>
            </a:r>
            <a:r>
              <a:rPr lang="en-US" sz="1400" dirty="0"/>
              <a:t>A collection of 10 genres with 100 audio files each, all having a length of 30 seconds (the famous GTZAN dataset, the MNIST of sounds) </a:t>
            </a:r>
          </a:p>
          <a:p>
            <a:pPr algn="just">
              <a:lnSpc>
                <a:spcPct val="100000"/>
              </a:lnSpc>
            </a:pPr>
            <a:r>
              <a:rPr lang="en-US" sz="1400" b="1" dirty="0"/>
              <a:t>images original - </a:t>
            </a:r>
            <a:r>
              <a:rPr lang="en-US" sz="1400" dirty="0"/>
              <a:t>A visual representation for each audio file. One way to classify data is through neural networks. Because NNs (like CNN, what we will be using today) usually take in some sort of image representation, the audio files were converted to Mel Spectrograms to make this possible.</a:t>
            </a:r>
            <a:r>
              <a:rPr lang="en-US" sz="1400" b="1" dirty="0"/>
              <a:t> </a:t>
            </a:r>
            <a:endParaRPr lang="en-US" sz="1400" dirty="0"/>
          </a:p>
          <a:p>
            <a:pPr algn="just">
              <a:lnSpc>
                <a:spcPct val="100000"/>
              </a:lnSpc>
            </a:pPr>
            <a:r>
              <a:rPr lang="en-US" sz="1400" b="1" dirty="0"/>
              <a:t>CSV files - </a:t>
            </a:r>
            <a:r>
              <a:rPr lang="en-US" sz="1400" dirty="0"/>
              <a:t>Containing features of the audio files. One file has for each song (30 seconds long) a mean and variance computed over multiple features that can be extracted from an audio file. The other file has the same structure, but the songs were split before into 3 seconds audio files (this way increasing 10 times the amount of data we fuel into our classification models).</a:t>
            </a:r>
          </a:p>
          <a:p>
            <a:pPr algn="just">
              <a:lnSpc>
                <a:spcPct val="100000"/>
              </a:lnSpc>
            </a:pPr>
            <a:endParaRPr lang="en-US" sz="1400" dirty="0"/>
          </a:p>
        </p:txBody>
      </p:sp>
      <p:pic>
        <p:nvPicPr>
          <p:cNvPr id="33" name="Picture 32" descr="A picture containing text, receipt, screenshot&#10;&#10;Description automatically generated">
            <a:extLst>
              <a:ext uri="{FF2B5EF4-FFF2-40B4-BE49-F238E27FC236}">
                <a16:creationId xmlns:a16="http://schemas.microsoft.com/office/drawing/2014/main" id="{B8F3437F-1D28-7842-A6D0-ECE12EC9653A}"/>
              </a:ext>
            </a:extLst>
          </p:cNvPr>
          <p:cNvPicPr/>
          <p:nvPr/>
        </p:nvPicPr>
        <p:blipFill rotWithShape="1">
          <a:blip r:embed="rId3"/>
          <a:srcRect l="1" r="-4" b="59501"/>
          <a:stretch/>
        </p:blipFill>
        <p:spPr bwMode="auto">
          <a:xfrm>
            <a:off x="7641511" y="558098"/>
            <a:ext cx="3879698" cy="2780869"/>
          </a:xfrm>
          <a:prstGeom prst="rect">
            <a:avLst/>
          </a:prstGeom>
          <a:extLst>
            <a:ext uri="{53640926-AAD7-44D8-BBD7-CCE9431645EC}">
              <a14:shadowObscured xmlns:a14="http://schemas.microsoft.com/office/drawing/2010/main"/>
            </a:ext>
          </a:extLst>
        </p:spPr>
      </p:pic>
      <p:pic>
        <p:nvPicPr>
          <p:cNvPr id="34" name="Picture 33" descr="A picture containing text, receipt, screenshot&#10;&#10;Description automatically generated">
            <a:extLst>
              <a:ext uri="{FF2B5EF4-FFF2-40B4-BE49-F238E27FC236}">
                <a16:creationId xmlns:a16="http://schemas.microsoft.com/office/drawing/2014/main" id="{A69F638C-4BCD-484C-8DC0-474A2DF049AD}"/>
              </a:ext>
            </a:extLst>
          </p:cNvPr>
          <p:cNvPicPr/>
          <p:nvPr/>
        </p:nvPicPr>
        <p:blipFill rotWithShape="1">
          <a:blip r:embed="rId3"/>
          <a:srcRect t="45000"/>
          <a:stretch/>
        </p:blipFill>
        <p:spPr bwMode="auto">
          <a:xfrm>
            <a:off x="8153005" y="3503934"/>
            <a:ext cx="2856710" cy="2780869"/>
          </a:xfrm>
          <a:prstGeom prst="rect">
            <a:avLst/>
          </a:prstGeom>
          <a:extLst>
            <a:ext uri="{53640926-AAD7-44D8-BBD7-CCE9431645EC}">
              <a14:shadowObscured xmlns:a14="http://schemas.microsoft.com/office/drawing/2010/main"/>
            </a:ext>
          </a:extLst>
        </p:spPr>
      </p:pic>
      <p:grpSp>
        <p:nvGrpSpPr>
          <p:cNvPr id="55" name="Bottom Right">
            <a:extLst>
              <a:ext uri="{FF2B5EF4-FFF2-40B4-BE49-F238E27FC236}">
                <a16:creationId xmlns:a16="http://schemas.microsoft.com/office/drawing/2014/main" id="{AD4BD16E-C737-4940-9554-4F38D19BD6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6" name="Graphic 157">
              <a:extLst>
                <a:ext uri="{FF2B5EF4-FFF2-40B4-BE49-F238E27FC236}">
                  <a16:creationId xmlns:a16="http://schemas.microsoft.com/office/drawing/2014/main" id="{ABCD3874-8B15-426E-9474-9E62D55761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B143CC60-7FC7-4C7A-83AE-C0407345C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2A80F6FC-4D96-4FC3-84CF-DCDF434CE5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8BD39541-DE32-4CD1-8233-10583989C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83223A41-CAE9-48C9-B0F1-4D7336609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116E84E6-CDBF-4571-8BA3-F98186869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51EE14EE-AE62-4058-8E52-70EF8007B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422A00BC-B1AC-4DB5-8CFE-61ABDEB27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D692FB9F-D2E4-4C66-BCD8-3EB98044B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199394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6" name="Freeform: Shape 65">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68" name="Freeform: Shape 67">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0" name="Freeform: Shape 69">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2"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3" name="Freeform: Shape 72">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81"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2" name="Freeform: Shape 81">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4" name="Freeform: Shape 83">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85" name="Freeform: Shape 84">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6" name="Freeform: Shape 85">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0" name="Rectangle 89">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 name="Rectangle 91">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229EB4F0-3055-9F46-B0C6-F2AFF47BC62F}"/>
              </a:ext>
            </a:extLst>
          </p:cNvPr>
          <p:cNvSpPr>
            <a:spLocks noGrp="1"/>
          </p:cNvSpPr>
          <p:nvPr>
            <p:ph type="title"/>
          </p:nvPr>
        </p:nvSpPr>
        <p:spPr>
          <a:xfrm>
            <a:off x="996275" y="4071961"/>
            <a:ext cx="5996628" cy="2068081"/>
          </a:xfrm>
        </p:spPr>
        <p:txBody>
          <a:bodyPr vert="horz" lIns="91440" tIns="45720" rIns="91440" bIns="45720" rtlCol="0" anchor="ctr">
            <a:normAutofit/>
          </a:bodyPr>
          <a:lstStyle/>
          <a:p>
            <a:r>
              <a:rPr lang="en-US" sz="5400" kern="1200" dirty="0">
                <a:solidFill>
                  <a:schemeClr val="tx2"/>
                </a:solidFill>
                <a:effectLst>
                  <a:outerShdw blurRad="38100" dist="25400" dir="5400000" algn="ctr">
                    <a:srgbClr val="6E747A">
                      <a:alpha val="43000"/>
                    </a:srgbClr>
                  </a:outerShdw>
                </a:effectLst>
                <a:latin typeface="+mj-lt"/>
                <a:ea typeface="+mj-ea"/>
                <a:cs typeface="+mj-cs"/>
              </a:rPr>
              <a:t>Results and Analysis</a:t>
            </a:r>
            <a:r>
              <a:rPr lang="en-US" sz="5400" kern="1200" dirty="0">
                <a:solidFill>
                  <a:schemeClr val="tx2"/>
                </a:solidFill>
                <a:latin typeface="+mj-lt"/>
                <a:ea typeface="+mj-ea"/>
                <a:cs typeface="+mj-cs"/>
              </a:rPr>
              <a:t> </a:t>
            </a:r>
          </a:p>
        </p:txBody>
      </p:sp>
      <p:grpSp>
        <p:nvGrpSpPr>
          <p:cNvPr id="94" name="Bottom Right">
            <a:extLst>
              <a:ext uri="{FF2B5EF4-FFF2-40B4-BE49-F238E27FC236}">
                <a16:creationId xmlns:a16="http://schemas.microsoft.com/office/drawing/2014/main" id="{AAADD158-DBEF-4619-921F-66286DC852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95" name="Freeform: Shape 94">
              <a:extLst>
                <a:ext uri="{FF2B5EF4-FFF2-40B4-BE49-F238E27FC236}">
                  <a16:creationId xmlns:a16="http://schemas.microsoft.com/office/drawing/2014/main" id="{10F74E37-420E-4FCF-B356-70EE8C76A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96" name="Graphic 157">
              <a:extLst>
                <a:ext uri="{FF2B5EF4-FFF2-40B4-BE49-F238E27FC236}">
                  <a16:creationId xmlns:a16="http://schemas.microsoft.com/office/drawing/2014/main" id="{AF2A90D0-84DD-435D-8450-CC8832588F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8" name="Freeform: Shape 97">
                <a:extLst>
                  <a:ext uri="{FF2B5EF4-FFF2-40B4-BE49-F238E27FC236}">
                    <a16:creationId xmlns:a16="http://schemas.microsoft.com/office/drawing/2014/main" id="{01D66A5A-6F95-42EB-A8FB-F0FDB586A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99" name="Freeform: Shape 98">
                <a:extLst>
                  <a:ext uri="{FF2B5EF4-FFF2-40B4-BE49-F238E27FC236}">
                    <a16:creationId xmlns:a16="http://schemas.microsoft.com/office/drawing/2014/main" id="{41C05B37-5F4E-496D-A777-BAF4C6DD8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0" name="Freeform: Shape 99">
                <a:extLst>
                  <a:ext uri="{FF2B5EF4-FFF2-40B4-BE49-F238E27FC236}">
                    <a16:creationId xmlns:a16="http://schemas.microsoft.com/office/drawing/2014/main" id="{1DAF3F6F-83C8-4B74-A374-7D31145DB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1" name="Freeform: Shape 100">
                <a:extLst>
                  <a:ext uri="{FF2B5EF4-FFF2-40B4-BE49-F238E27FC236}">
                    <a16:creationId xmlns:a16="http://schemas.microsoft.com/office/drawing/2014/main" id="{37AB32D3-42C3-4F76-87A0-8BE470E05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2" name="Freeform: Shape 101">
                <a:extLst>
                  <a:ext uri="{FF2B5EF4-FFF2-40B4-BE49-F238E27FC236}">
                    <a16:creationId xmlns:a16="http://schemas.microsoft.com/office/drawing/2014/main" id="{31233605-96B6-4ADF-ADF3-17C2919FCC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C2EAC274-C24B-4EA3-9493-905A0C339C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564C99D7-7436-48A9-9970-99CB2AA4E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97" name="Freeform: Shape 96">
              <a:extLst>
                <a:ext uri="{FF2B5EF4-FFF2-40B4-BE49-F238E27FC236}">
                  <a16:creationId xmlns:a16="http://schemas.microsoft.com/office/drawing/2014/main" id="{E6EDE116-64B9-4956-B444-9C25BD802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a:extLst>
              <a:ext uri="{FF2B5EF4-FFF2-40B4-BE49-F238E27FC236}">
                <a16:creationId xmlns:a16="http://schemas.microsoft.com/office/drawing/2014/main" id="{D6517E95-AFBE-4735-AD3A-E65F10848821}"/>
              </a:ext>
            </a:extLst>
          </p:cNvPr>
          <p:cNvPicPr>
            <a:picLocks noChangeAspect="1"/>
          </p:cNvPicPr>
          <p:nvPr/>
        </p:nvPicPr>
        <p:blipFill rotWithShape="1">
          <a:blip r:embed="rId2"/>
          <a:srcRect t="6891" r="-1" b="18104"/>
          <a:stretch/>
        </p:blipFill>
        <p:spPr>
          <a:xfrm>
            <a:off x="3112926" y="544096"/>
            <a:ext cx="5966148" cy="3356149"/>
          </a:xfrm>
          <a:prstGeom prst="rect">
            <a:avLst/>
          </a:prstGeom>
        </p:spPr>
      </p:pic>
      <p:grpSp>
        <p:nvGrpSpPr>
          <p:cNvPr id="106" name="Top left">
            <a:extLst>
              <a:ext uri="{FF2B5EF4-FFF2-40B4-BE49-F238E27FC236}">
                <a16:creationId xmlns:a16="http://schemas.microsoft.com/office/drawing/2014/main" id="{3BA20DD8-870F-4B86-8891-FE2298D59F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07" name="Freeform: Shape 106">
              <a:extLst>
                <a:ext uri="{FF2B5EF4-FFF2-40B4-BE49-F238E27FC236}">
                  <a16:creationId xmlns:a16="http://schemas.microsoft.com/office/drawing/2014/main" id="{0673756A-824F-4024-8667-6DF99CF87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8" name="Freeform: Shape 107">
              <a:extLst>
                <a:ext uri="{FF2B5EF4-FFF2-40B4-BE49-F238E27FC236}">
                  <a16:creationId xmlns:a16="http://schemas.microsoft.com/office/drawing/2014/main" id="{2D40DDDB-25F7-4BCA-8DAA-EB0A66F6A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9" name="Freeform: Shape 108">
              <a:extLst>
                <a:ext uri="{FF2B5EF4-FFF2-40B4-BE49-F238E27FC236}">
                  <a16:creationId xmlns:a16="http://schemas.microsoft.com/office/drawing/2014/main" id="{BF3F0566-563E-4E63-9391-D10A3F69C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0" name="Freeform: Shape 109">
              <a:extLst>
                <a:ext uri="{FF2B5EF4-FFF2-40B4-BE49-F238E27FC236}">
                  <a16:creationId xmlns:a16="http://schemas.microsoft.com/office/drawing/2014/main" id="{C47219CC-B94A-486B-9C21-AD5AFCEA24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11" name="Freeform: Shape 110">
              <a:extLst>
                <a:ext uri="{FF2B5EF4-FFF2-40B4-BE49-F238E27FC236}">
                  <a16:creationId xmlns:a16="http://schemas.microsoft.com/office/drawing/2014/main" id="{F929777E-6FCE-431C-90F9-04DE7377BE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2" name="Freeform: Shape 111">
              <a:extLst>
                <a:ext uri="{FF2B5EF4-FFF2-40B4-BE49-F238E27FC236}">
                  <a16:creationId xmlns:a16="http://schemas.microsoft.com/office/drawing/2014/main" id="{A3D1AE04-E575-4EDD-9E2F-DF5719765B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13" name="Freeform: Shape 112">
              <a:extLst>
                <a:ext uri="{FF2B5EF4-FFF2-40B4-BE49-F238E27FC236}">
                  <a16:creationId xmlns:a16="http://schemas.microsoft.com/office/drawing/2014/main" id="{14E45D2D-8569-463F-A138-C93856E50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14" name="Freeform: Shape 113">
              <a:extLst>
                <a:ext uri="{FF2B5EF4-FFF2-40B4-BE49-F238E27FC236}">
                  <a16:creationId xmlns:a16="http://schemas.microsoft.com/office/drawing/2014/main" id="{A14B1DE3-6A04-46C5-AA21-2CD1ECB7A4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116" name="Cross">
            <a:extLst>
              <a:ext uri="{FF2B5EF4-FFF2-40B4-BE49-F238E27FC236}">
                <a16:creationId xmlns:a16="http://schemas.microsoft.com/office/drawing/2014/main" id="{D8D0BCA7-5D07-40EB-956A-AA4D8F9BC9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17" name="Straight Connector 116">
              <a:extLst>
                <a:ext uri="{FF2B5EF4-FFF2-40B4-BE49-F238E27FC236}">
                  <a16:creationId xmlns:a16="http://schemas.microsoft.com/office/drawing/2014/main" id="{CB608C62-539E-421C-970C-BA8BD04272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18" name="Straight Connector 117">
              <a:extLst>
                <a:ext uri="{FF2B5EF4-FFF2-40B4-BE49-F238E27FC236}">
                  <a16:creationId xmlns:a16="http://schemas.microsoft.com/office/drawing/2014/main" id="{FA9C47D5-9606-4C9A-8109-E22BCC400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590527928"/>
      </p:ext>
    </p:extLst>
  </p:cSld>
  <p:clrMapOvr>
    <a:masterClrMapping/>
  </p:clrMapOvr>
</p:sld>
</file>

<file path=ppt/theme/theme1.xml><?xml version="1.0" encoding="utf-8"?>
<a:theme xmlns:a="http://schemas.openxmlformats.org/drawingml/2006/main" name="ExploreVTI">
  <a:themeElements>
    <a:clrScheme name="AnalogousFromLightSeedRightStep">
      <a:dk1>
        <a:srgbClr val="000000"/>
      </a:dk1>
      <a:lt1>
        <a:srgbClr val="FFFFFF"/>
      </a:lt1>
      <a:dk2>
        <a:srgbClr val="35371F"/>
      </a:dk2>
      <a:lt2>
        <a:srgbClr val="E2E6E8"/>
      </a:lt2>
      <a:accent1>
        <a:srgbClr val="C0998A"/>
      </a:accent1>
      <a:accent2>
        <a:srgbClr val="B3A27A"/>
      </a:accent2>
      <a:accent3>
        <a:srgbClr val="A2A77E"/>
      </a:accent3>
      <a:accent4>
        <a:srgbClr val="8DAA74"/>
      </a:accent4>
      <a:accent5>
        <a:srgbClr val="84AC82"/>
      </a:accent5>
      <a:accent6>
        <a:srgbClr val="77AE8C"/>
      </a:accent6>
      <a:hlink>
        <a:srgbClr val="5E8A9B"/>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2505</Words>
  <Application>Microsoft Macintosh PowerPoint</Application>
  <PresentationFormat>Widescreen</PresentationFormat>
  <Paragraphs>249</Paragraphs>
  <Slides>40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Avenir Next LT Pro</vt:lpstr>
      <vt:lpstr>AvenirNext LT Pro Medium</vt:lpstr>
      <vt:lpstr>Calibri</vt:lpstr>
      <vt:lpstr>Posterama</vt:lpstr>
      <vt:lpstr>Segoe UI Semilight</vt:lpstr>
      <vt:lpstr>ExploreVTI</vt:lpstr>
      <vt:lpstr>MUSIC GENRE CLASSIFICATION WITH DEEP LEARNING </vt:lpstr>
      <vt:lpstr>Music is like a mirror, and it tells people a lot about who you are and what you care about, whether you like it or not. We love to say, “you are what you stream” - Spotify </vt:lpstr>
      <vt:lpstr>Introduction</vt:lpstr>
      <vt:lpstr>PowerPoint Presentation</vt:lpstr>
      <vt:lpstr>Methodology </vt:lpstr>
      <vt:lpstr>PowerPoint Presentation</vt:lpstr>
      <vt:lpstr>Dataset</vt:lpstr>
      <vt:lpstr>PowerPoint Presentation</vt:lpstr>
      <vt:lpstr>Results and Analysis </vt:lpstr>
      <vt:lpstr>PowerPoint Presentation</vt:lpstr>
      <vt:lpstr>PowerPoint Presentation</vt:lpstr>
      <vt:lpstr>PowerPoint Presentation</vt:lpstr>
      <vt:lpstr>PowerPoint Presentation</vt:lpstr>
      <vt:lpstr>PowerPoint Presentation</vt:lpstr>
      <vt:lpstr>PowerPoint Presentation</vt:lpstr>
      <vt:lpstr>Confusion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Cross Validation  </vt:lpstr>
      <vt:lpstr>PowerPoint Presentation</vt:lpstr>
      <vt:lpstr>PowerPoint Presentation</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GENRE CLASSIFICATION WITH DEEP LEARNING </dc:title>
  <dc:creator>Kaushik Patil</dc:creator>
  <cp:lastModifiedBy>Kaushik Patil</cp:lastModifiedBy>
  <cp:revision>1</cp:revision>
  <dcterms:created xsi:type="dcterms:W3CDTF">2020-12-05T04:26:18Z</dcterms:created>
  <dcterms:modified xsi:type="dcterms:W3CDTF">2020-12-05T04:28:09Z</dcterms:modified>
</cp:coreProperties>
</file>